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Lst>
  <p:sldSz cy="5143500" cx="9144000"/>
  <p:notesSz cx="6858000" cy="9144000"/>
  <p:embeddedFontLst>
    <p:embeddedFont>
      <p:font typeface="Port Lligat Sans"/>
      <p:regular r:id="rId78"/>
    </p:embeddedFont>
    <p:embeddedFont>
      <p:font typeface="Telex"/>
      <p:regular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font" Target="fonts/Telex-regular.fntdata"/><Relationship Id="rId34" Type="http://schemas.openxmlformats.org/officeDocument/2006/relationships/slide" Target="slides/slide30.xml"/><Relationship Id="rId78" Type="http://schemas.openxmlformats.org/officeDocument/2006/relationships/font" Target="fonts/PortLligatSans-regular.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yhewsw.github.io/2019/01/16/can-bert-generate-tex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n2RlMdmv1p25Xy5thJUhkKGvjtV-dkAIsUXP-AL4ffI/edit?usp=shari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Joel, and I work at the Allen Institute for Artificial Intelligence, and I'm going to talk about notebooks and reproducibility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d913788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d913788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tried your model on your favorite dataset, but everyone wants to know how it works on this new, harder dataset. that means they need to be able to run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d913788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d913788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I have an idea as to how your model could be applied to my different task. this requires me to be able to run your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http://mayhewsw.github.io/2019/01/16/can-bert-generate-text/</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d5d9a28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d5d9a28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 model is really good, people are going to want to use it as a baseline. but they can't do that if they can't run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d5d9a28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d5d9a28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way science proceeds is that people take what you do and build on 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d5d9a28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d5d9a28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you can't build on it if you can't reproduce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d996802b2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d996802b2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give one example,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b03024a6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b03024a6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9bd99a9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9bd99a9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now I've told you how I feel about extensibility, now I'm going to tell you about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in particular, i'm going to talk about jupyter notebooks, because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Both"/>
            </a:pPr>
            <a:r>
              <a:rPr lang="en"/>
              <a:t>that's the kind I know about, and</a:t>
            </a:r>
            <a:endParaRPr/>
          </a:p>
          <a:p>
            <a:pPr indent="-298450" lvl="0" marL="457200" rtl="0" algn="l">
              <a:spcBef>
                <a:spcPts val="0"/>
              </a:spcBef>
              <a:spcAft>
                <a:spcPts val="0"/>
              </a:spcAft>
              <a:buSzPts val="1100"/>
              <a:buAutoNum type="arabicParenBoth"/>
            </a:pPr>
            <a:r>
              <a:rPr lang="en"/>
              <a:t>my prior is that most AI people are working in Python, so that's the most relevant kind of notebook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d996802b2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d996802b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you're here because you're interested in reproducibility, not necessarily because you're interested in notebooks, so it's possible you don't know what I'm talking about.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9bd99a9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9bd99a9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reason I got invited here is because of a talk I gave at JupyterCon: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https://docs.google.com/presentation/d/1n2RlMdmv1p25Xy5thJUhkKGvjtV-dkAIsUXP-AL4ffI/edit?usp=sharing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was 6 months ago, but still if you go to the slides there's always like 30 people looking at them. so it seems to have resonated.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9bd99a9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9bd99a9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who am 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d913788f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d913788f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probably some of you like notebooks, and possibly you're wondering how someone could not like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had a lot of complaints, you should check out the talk -- out of order execution, hard to reason about state, bad developer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one was most relevant for this workshop: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 I mean?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b03024a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b03024a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if you look around you'll find people promoting them as a solution to the reproducibility crisis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d8c6e25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d8c6e25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one obvious aspect of reproducibility is that someone should be able to re-run your code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e697470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e697470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d996802b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d996802b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just a random notebook I picked off the web that was training a deep learning model, but it's not atypical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was shared on github so that you could run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it has paths hardcoded throughout it, parameters (number of hidden units), loss functions, and optimizers, learning rates all hardcoded in various places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 computer (and experiment) was exactly the same, it might work, but otherwise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experiment with these things would be terribly difficult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d996802b2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d996802b2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of reproducibility is reproducing your </a:t>
            </a:r>
            <a:r>
              <a:rPr i="1" lang="en"/>
              <a:t>environment</a:t>
            </a:r>
            <a:r>
              <a:rPr lang="en"/>
              <a:t>, and a notebook doesn't do that on its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specify it separately, but then suddenly you don't have a single self-contained artifact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a1e0545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a1e0545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b03024a6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b03024a6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one of the things I was getting at with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multiple people are running experiments, that's multiple checks that the code works as designed.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particular, it means that it can run on more than your computer. that is itself a baby step toward reproducibility.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d996802b2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d996802b2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control is the defacto way to collaborate these days, and notebooks don't play well with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add-on tools that make it a little bit easier, but they still add a good bit of extra friction.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e4bb0a9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e4bb0a9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if your code is in a notebook, someone who wants to run it is probably going to need to use notebooks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oh, there are ways to depend on notebooks in your non-notebook code, but you won't like them.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e4bb0b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e4bb0b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AI2 is a research nonprofit, we work on fundamental problems in natural language understanding, computer vision, common-sense reasoning, and things like that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e4f91f5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e4f91f5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d996802b2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d996802b2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 get into these details later, but I'll start by appealing to authority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don't think he agrees with me about notebooks though)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d996802b2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d996802b2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where I start harping on the "your processes make reproducibility harder or easier"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d996802b2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d996802b2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d996802b2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d996802b2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d996802b2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d996802b2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da30dd42a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da30dd42a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da30dd42a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da30dd42a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notebook workflow has no way to do this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d996802b2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d996802b2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d996802b2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d996802b2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want to swap out datasets</a:t>
            </a:r>
            <a:endParaRPr/>
          </a:p>
          <a:p>
            <a:pPr indent="-298450" lvl="0" marL="457200" rtl="0" algn="l">
              <a:spcBef>
                <a:spcPts val="0"/>
              </a:spcBef>
              <a:spcAft>
                <a:spcPts val="0"/>
              </a:spcAft>
              <a:buSzPts val="1100"/>
              <a:buChar char="●"/>
            </a:pPr>
            <a:r>
              <a:rPr lang="en"/>
              <a:t>want to swap out hyperparameters</a:t>
            </a:r>
            <a:endParaRPr/>
          </a:p>
          <a:p>
            <a:pPr indent="-298450" lvl="0" marL="457200" rtl="0" algn="l">
              <a:spcBef>
                <a:spcPts val="0"/>
              </a:spcBef>
              <a:spcAft>
                <a:spcPts val="0"/>
              </a:spcAft>
              <a:buSzPts val="1100"/>
              <a:buChar char="●"/>
            </a:pPr>
            <a:r>
              <a:rPr lang="en"/>
              <a:t>want to swap out models</a:t>
            </a:r>
            <a:endParaRPr/>
          </a:p>
          <a:p>
            <a:pPr indent="-298450" lvl="0" marL="457200" rtl="0" algn="l">
              <a:spcBef>
                <a:spcPts val="0"/>
              </a:spcBef>
              <a:spcAft>
                <a:spcPts val="0"/>
              </a:spcAft>
              <a:buSzPts val="1100"/>
              <a:buChar char="●"/>
            </a:pPr>
            <a:r>
              <a:rPr lang="en"/>
              <a:t>want to run lots of times in parallel?</a:t>
            </a:r>
            <a:endParaRPr/>
          </a:p>
          <a:p>
            <a:pPr indent="-298450" lvl="0" marL="457200" rtl="0" algn="l">
              <a:spcBef>
                <a:spcPts val="0"/>
              </a:spcBef>
              <a:spcAft>
                <a:spcPts val="0"/>
              </a:spcAft>
              <a:buSzPts val="1100"/>
              <a:buChar char="●"/>
            </a:pPr>
            <a:r>
              <a:rPr lang="en"/>
              <a:t>look how simple this all 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d913788f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d913788f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I'm a research engineer, what does that mean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b03024a6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b03024a6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 the most practical workflow is that a notebook represents a single experiment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you probably want to do hundreds or thousands of experiments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d996802b2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d996802b2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 want to build on top of your code in a notebook, I have a few options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take your notebook and modify it (forcing me to work in a notebook)</a:t>
            </a:r>
            <a:endParaRPr/>
          </a:p>
          <a:p>
            <a:pPr indent="-298450" lvl="0" marL="457200" rtl="0" algn="l">
              <a:spcBef>
                <a:spcPts val="0"/>
              </a:spcBef>
              <a:spcAft>
                <a:spcPts val="0"/>
              </a:spcAft>
              <a:buSzPts val="1100"/>
              <a:buAutoNum type="arabicPeriod"/>
            </a:pPr>
            <a:r>
              <a:rPr lang="en"/>
              <a:t>copy and paste the code out of the notebook</a:t>
            </a:r>
            <a:endParaRPr/>
          </a:p>
          <a:p>
            <a:pPr indent="-298450" lvl="0" marL="457200" rtl="0" algn="l">
              <a:spcBef>
                <a:spcPts val="0"/>
              </a:spcBef>
              <a:spcAft>
                <a:spcPts val="0"/>
              </a:spcAft>
              <a:buSzPts val="1100"/>
              <a:buAutoNum type="arabicPeriod"/>
            </a:pPr>
            <a:r>
              <a:rPr lang="en"/>
              <a:t>run nbconvert to turn the notebook into some python (that still mixes library and execution code)</a:t>
            </a:r>
            <a:endParaRPr/>
          </a:p>
          <a:p>
            <a:pPr indent="-298450" lvl="0" marL="457200" rtl="0" algn="l">
              <a:spcBef>
                <a:spcPts val="0"/>
              </a:spcBef>
              <a:spcAft>
                <a:spcPts val="0"/>
              </a:spcAft>
              <a:buSzPts val="1100"/>
              <a:buAutoNum type="arabicPeriod"/>
            </a:pPr>
            <a:r>
              <a:rPr lang="en"/>
              <a:t>do some real voodoo to import the notebook as a module</a:t>
            </a:r>
            <a:endParaRPr/>
          </a:p>
          <a:p>
            <a:pPr indent="0" lvl="0" marL="45720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e440241b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e440241b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being able to build on top of things is one form of reproducibility</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9bd99a94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9bd99a94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it's easy for me to say "don't use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if I want to be convincing I should probably offer some alternatives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d996802b2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d996802b2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putting your code in modules means you can </a:t>
            </a:r>
            <a:r>
              <a:rPr b="1" lang="en"/>
              <a:t>test</a:t>
            </a:r>
            <a:r>
              <a:rPr lang="en"/>
              <a:t> it</a:t>
            </a:r>
            <a:endParaRPr/>
          </a:p>
          <a:p>
            <a:pPr indent="-298450" lvl="0" marL="457200" rtl="0" algn="l">
              <a:spcBef>
                <a:spcPts val="0"/>
              </a:spcBef>
              <a:spcAft>
                <a:spcPts val="0"/>
              </a:spcAft>
              <a:buSzPts val="1100"/>
              <a:buChar char="●"/>
            </a:pPr>
            <a:r>
              <a:rPr lang="en"/>
              <a:t>it also means you can </a:t>
            </a:r>
            <a:r>
              <a:rPr b="1" lang="en"/>
              <a:t>re-use</a:t>
            </a:r>
            <a:r>
              <a:rPr lang="en"/>
              <a:t> it from experiment to experiment</a:t>
            </a:r>
            <a:endParaRPr/>
          </a:p>
          <a:p>
            <a:pPr indent="-298450" lvl="0" marL="457200" rtl="0" algn="l">
              <a:spcBef>
                <a:spcPts val="0"/>
              </a:spcBef>
              <a:spcAft>
                <a:spcPts val="0"/>
              </a:spcAft>
              <a:buSzPts val="1100"/>
              <a:buChar char="●"/>
            </a:pPr>
            <a:r>
              <a:rPr lang="en"/>
              <a:t>and it means that other people can easily use it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da30dd4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da30dd4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the code that reads your data</a:t>
            </a:r>
            <a:endParaRPr/>
          </a:p>
          <a:p>
            <a:pPr indent="0" lvl="0" marL="0" rtl="0" algn="l">
              <a:spcBef>
                <a:spcPts val="0"/>
              </a:spcBef>
              <a:spcAft>
                <a:spcPts val="0"/>
              </a:spcAft>
              <a:buNone/>
            </a:pPr>
            <a:r>
              <a:rPr lang="en"/>
              <a:t>test your model</a:t>
            </a:r>
            <a:endParaRPr/>
          </a:p>
          <a:p>
            <a:pPr indent="0" lvl="0" marL="0" rtl="0" algn="l">
              <a:spcBef>
                <a:spcPts val="0"/>
              </a:spcBef>
              <a:spcAft>
                <a:spcPts val="0"/>
              </a:spcAft>
              <a:buNone/>
            </a:pPr>
            <a:r>
              <a:rPr lang="en"/>
              <a:t>test it all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e440241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e440241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d996802b2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d996802b2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anyone who wants to run your code or build on your code can just use pip to set up the correct environment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d996802b2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d996802b2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instructions for how to run the pretrained BERT classifier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 how explicit they are about their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want to try a different learning rate? it's obvious how</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d996802b2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d996802b2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9bd99a9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9bd99a9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am I going to talk about?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e4bb0b3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e4bb0b3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da30dd42a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da30dd42a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you want to provide instructions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9bd99a94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9bd99a9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since I'm here already, they said I can talk a little bit about the project I work on, and the design choices we've made to facilitate reproducibility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d996802b2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d996802b2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allennlp? it's an open source library built on PyTorch aimed at NLP researchers.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d996802b2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d996802b2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AllenNLP has a few distinctive features, the first is </a:t>
            </a:r>
            <a:r>
              <a:rPr i="1" lang="en"/>
              <a:t>the inclusion of higher level abstractions as library primitives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 mean is this: here's the class definition for a CrfTagger. you can see that it requires a vocabulary, some way of converting text into vectors, some way of encoding a sequence of vectors into a sequence of representations, and many other features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da30dd42a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da30dd42a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library is designed so that you can full specify an instance of this model using JSON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da30dd42a_3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da30dd42a_3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da30dd42a_3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da30dd42a_3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da30dd42a_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da30dd42a_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da30dd42a_3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da30dd42a_3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d5d9a28a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d5d9a28a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why do we care about reproducibility?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can't speak for you, so instead I'll tell you why *I* care about reproducibility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da30dd42a_3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da30dd42a_3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da30dd42a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da30dd42a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da30dd42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da30dd42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da30dd42a_3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da30dd42a_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da30dd42a_3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da30dd42a_3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9bd99a94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49bd99a94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d996802b2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d996802b2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da30dd42a_3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da30dd42a_3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b03024a6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b03024a6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da30dd42a_3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da30dd42a_3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d913788f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d913788f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I'll warn you that I have a somewhat expansive view of why reproducibility matters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https://drscdn.500px.org/photo/46424674/m%3D900/v2?webp=true&amp;sig=9ecf11e12998e01f29a4efec1aa3ee0106c758c29def5898ec42cc9ddb1eeff7</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da30dd42a_3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da30dd42a_3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4d996802b2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4d996802b2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da30dd42a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da30dd42a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4d996802b2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4d996802b2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a1e0545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a1e0545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obvious reason is that we want to reproduce results to make sure they're correct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alternatively, if no one can get the same results as you, it's likely you did something wrong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d996802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d996802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that none of you would ever try to make up results and publish them, but what about that guy you knew in grad school.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hopefully this is a minor consideration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ort Lligat Sans"/>
              <a:buNone/>
              <a:defRPr sz="2800">
                <a:solidFill>
                  <a:schemeClr val="dk1"/>
                </a:solidFill>
                <a:latin typeface="Port Lligat Sans"/>
                <a:ea typeface="Port Lligat Sans"/>
                <a:cs typeface="Port Lligat Sans"/>
                <a:sym typeface="Port Lligat Sans"/>
              </a:defRPr>
            </a:lvl1pPr>
            <a:lvl2pPr lvl="1">
              <a:spcBef>
                <a:spcPts val="0"/>
              </a:spcBef>
              <a:spcAft>
                <a:spcPts val="0"/>
              </a:spcAft>
              <a:buClr>
                <a:schemeClr val="dk1"/>
              </a:buClr>
              <a:buSzPts val="2800"/>
              <a:buFont typeface="Port Lligat Sans"/>
              <a:buNone/>
              <a:defRPr sz="2800">
                <a:solidFill>
                  <a:schemeClr val="dk1"/>
                </a:solidFill>
                <a:latin typeface="Port Lligat Sans"/>
                <a:ea typeface="Port Lligat Sans"/>
                <a:cs typeface="Port Lligat Sans"/>
                <a:sym typeface="Port Lligat Sans"/>
              </a:defRPr>
            </a:lvl2pPr>
            <a:lvl3pPr lvl="2">
              <a:spcBef>
                <a:spcPts val="0"/>
              </a:spcBef>
              <a:spcAft>
                <a:spcPts val="0"/>
              </a:spcAft>
              <a:buClr>
                <a:schemeClr val="dk1"/>
              </a:buClr>
              <a:buSzPts val="2800"/>
              <a:buFont typeface="Port Lligat Sans"/>
              <a:buNone/>
              <a:defRPr sz="2800">
                <a:solidFill>
                  <a:schemeClr val="dk1"/>
                </a:solidFill>
                <a:latin typeface="Port Lligat Sans"/>
                <a:ea typeface="Port Lligat Sans"/>
                <a:cs typeface="Port Lligat Sans"/>
                <a:sym typeface="Port Lligat Sans"/>
              </a:defRPr>
            </a:lvl3pPr>
            <a:lvl4pPr lvl="3">
              <a:spcBef>
                <a:spcPts val="0"/>
              </a:spcBef>
              <a:spcAft>
                <a:spcPts val="0"/>
              </a:spcAft>
              <a:buClr>
                <a:schemeClr val="dk1"/>
              </a:buClr>
              <a:buSzPts val="2800"/>
              <a:buFont typeface="Port Lligat Sans"/>
              <a:buNone/>
              <a:defRPr sz="2800">
                <a:solidFill>
                  <a:schemeClr val="dk1"/>
                </a:solidFill>
                <a:latin typeface="Port Lligat Sans"/>
                <a:ea typeface="Port Lligat Sans"/>
                <a:cs typeface="Port Lligat Sans"/>
                <a:sym typeface="Port Lligat Sans"/>
              </a:defRPr>
            </a:lvl4pPr>
            <a:lvl5pPr lvl="4">
              <a:spcBef>
                <a:spcPts val="0"/>
              </a:spcBef>
              <a:spcAft>
                <a:spcPts val="0"/>
              </a:spcAft>
              <a:buClr>
                <a:schemeClr val="dk1"/>
              </a:buClr>
              <a:buSzPts val="2800"/>
              <a:buFont typeface="Port Lligat Sans"/>
              <a:buNone/>
              <a:defRPr sz="2800">
                <a:solidFill>
                  <a:schemeClr val="dk1"/>
                </a:solidFill>
                <a:latin typeface="Port Lligat Sans"/>
                <a:ea typeface="Port Lligat Sans"/>
                <a:cs typeface="Port Lligat Sans"/>
                <a:sym typeface="Port Lligat Sans"/>
              </a:defRPr>
            </a:lvl5pPr>
            <a:lvl6pPr lvl="5">
              <a:spcBef>
                <a:spcPts val="0"/>
              </a:spcBef>
              <a:spcAft>
                <a:spcPts val="0"/>
              </a:spcAft>
              <a:buClr>
                <a:schemeClr val="dk1"/>
              </a:buClr>
              <a:buSzPts val="2800"/>
              <a:buFont typeface="Port Lligat Sans"/>
              <a:buNone/>
              <a:defRPr sz="2800">
                <a:solidFill>
                  <a:schemeClr val="dk1"/>
                </a:solidFill>
                <a:latin typeface="Port Lligat Sans"/>
                <a:ea typeface="Port Lligat Sans"/>
                <a:cs typeface="Port Lligat Sans"/>
                <a:sym typeface="Port Lligat Sans"/>
              </a:defRPr>
            </a:lvl6pPr>
            <a:lvl7pPr lvl="6">
              <a:spcBef>
                <a:spcPts val="0"/>
              </a:spcBef>
              <a:spcAft>
                <a:spcPts val="0"/>
              </a:spcAft>
              <a:buClr>
                <a:schemeClr val="dk1"/>
              </a:buClr>
              <a:buSzPts val="2800"/>
              <a:buFont typeface="Port Lligat Sans"/>
              <a:buNone/>
              <a:defRPr sz="2800">
                <a:solidFill>
                  <a:schemeClr val="dk1"/>
                </a:solidFill>
                <a:latin typeface="Port Lligat Sans"/>
                <a:ea typeface="Port Lligat Sans"/>
                <a:cs typeface="Port Lligat Sans"/>
                <a:sym typeface="Port Lligat Sans"/>
              </a:defRPr>
            </a:lvl7pPr>
            <a:lvl8pPr lvl="7">
              <a:spcBef>
                <a:spcPts val="0"/>
              </a:spcBef>
              <a:spcAft>
                <a:spcPts val="0"/>
              </a:spcAft>
              <a:buClr>
                <a:schemeClr val="dk1"/>
              </a:buClr>
              <a:buSzPts val="2800"/>
              <a:buFont typeface="Port Lligat Sans"/>
              <a:buNone/>
              <a:defRPr sz="2800">
                <a:solidFill>
                  <a:schemeClr val="dk1"/>
                </a:solidFill>
                <a:latin typeface="Port Lligat Sans"/>
                <a:ea typeface="Port Lligat Sans"/>
                <a:cs typeface="Port Lligat Sans"/>
                <a:sym typeface="Port Lligat Sans"/>
              </a:defRPr>
            </a:lvl8pPr>
            <a:lvl9pPr lvl="8">
              <a:spcBef>
                <a:spcPts val="0"/>
              </a:spcBef>
              <a:spcAft>
                <a:spcPts val="0"/>
              </a:spcAft>
              <a:buClr>
                <a:schemeClr val="dk1"/>
              </a:buClr>
              <a:buSzPts val="2800"/>
              <a:buFont typeface="Port Lligat Sans"/>
              <a:buNone/>
              <a:defRPr sz="2800">
                <a:solidFill>
                  <a:schemeClr val="dk1"/>
                </a:solidFill>
                <a:latin typeface="Port Lligat Sans"/>
                <a:ea typeface="Port Lligat Sans"/>
                <a:cs typeface="Port Lligat Sans"/>
                <a:sym typeface="Port Lligat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Telex"/>
              <a:buChar char="●"/>
              <a:defRPr sz="1800">
                <a:solidFill>
                  <a:schemeClr val="dk2"/>
                </a:solidFill>
                <a:latin typeface="Telex"/>
                <a:ea typeface="Telex"/>
                <a:cs typeface="Telex"/>
                <a:sym typeface="Telex"/>
              </a:defRPr>
            </a:lvl1pPr>
            <a:lvl2pPr indent="-317500" lvl="1" marL="914400">
              <a:lnSpc>
                <a:spcPct val="115000"/>
              </a:lnSpc>
              <a:spcBef>
                <a:spcPts val="1600"/>
              </a:spcBef>
              <a:spcAft>
                <a:spcPts val="0"/>
              </a:spcAft>
              <a:buClr>
                <a:schemeClr val="dk2"/>
              </a:buClr>
              <a:buSzPts val="1400"/>
              <a:buFont typeface="Telex"/>
              <a:buChar char="○"/>
              <a:defRPr>
                <a:solidFill>
                  <a:schemeClr val="dk2"/>
                </a:solidFill>
                <a:latin typeface="Telex"/>
                <a:ea typeface="Telex"/>
                <a:cs typeface="Telex"/>
                <a:sym typeface="Telex"/>
              </a:defRPr>
            </a:lvl2pPr>
            <a:lvl3pPr indent="-317500" lvl="2" marL="1371600">
              <a:lnSpc>
                <a:spcPct val="115000"/>
              </a:lnSpc>
              <a:spcBef>
                <a:spcPts val="1600"/>
              </a:spcBef>
              <a:spcAft>
                <a:spcPts val="0"/>
              </a:spcAft>
              <a:buClr>
                <a:schemeClr val="dk2"/>
              </a:buClr>
              <a:buSzPts val="1400"/>
              <a:buFont typeface="Telex"/>
              <a:buChar char="■"/>
              <a:defRPr>
                <a:solidFill>
                  <a:schemeClr val="dk2"/>
                </a:solidFill>
                <a:latin typeface="Telex"/>
                <a:ea typeface="Telex"/>
                <a:cs typeface="Telex"/>
                <a:sym typeface="Telex"/>
              </a:defRPr>
            </a:lvl3pPr>
            <a:lvl4pPr indent="-317500" lvl="3" marL="1828800">
              <a:lnSpc>
                <a:spcPct val="115000"/>
              </a:lnSpc>
              <a:spcBef>
                <a:spcPts val="1600"/>
              </a:spcBef>
              <a:spcAft>
                <a:spcPts val="0"/>
              </a:spcAft>
              <a:buClr>
                <a:schemeClr val="dk2"/>
              </a:buClr>
              <a:buSzPts val="1400"/>
              <a:buFont typeface="Telex"/>
              <a:buChar char="●"/>
              <a:defRPr>
                <a:solidFill>
                  <a:schemeClr val="dk2"/>
                </a:solidFill>
                <a:latin typeface="Telex"/>
                <a:ea typeface="Telex"/>
                <a:cs typeface="Telex"/>
                <a:sym typeface="Telex"/>
              </a:defRPr>
            </a:lvl4pPr>
            <a:lvl5pPr indent="-317500" lvl="4" marL="2286000">
              <a:lnSpc>
                <a:spcPct val="115000"/>
              </a:lnSpc>
              <a:spcBef>
                <a:spcPts val="1600"/>
              </a:spcBef>
              <a:spcAft>
                <a:spcPts val="0"/>
              </a:spcAft>
              <a:buClr>
                <a:schemeClr val="dk2"/>
              </a:buClr>
              <a:buSzPts val="1400"/>
              <a:buFont typeface="Telex"/>
              <a:buChar char="○"/>
              <a:defRPr>
                <a:solidFill>
                  <a:schemeClr val="dk2"/>
                </a:solidFill>
                <a:latin typeface="Telex"/>
                <a:ea typeface="Telex"/>
                <a:cs typeface="Telex"/>
                <a:sym typeface="Telex"/>
              </a:defRPr>
            </a:lvl5pPr>
            <a:lvl6pPr indent="-317500" lvl="5" marL="2743200">
              <a:lnSpc>
                <a:spcPct val="115000"/>
              </a:lnSpc>
              <a:spcBef>
                <a:spcPts val="1600"/>
              </a:spcBef>
              <a:spcAft>
                <a:spcPts val="0"/>
              </a:spcAft>
              <a:buClr>
                <a:schemeClr val="dk2"/>
              </a:buClr>
              <a:buSzPts val="1400"/>
              <a:buFont typeface="Telex"/>
              <a:buChar char="■"/>
              <a:defRPr>
                <a:solidFill>
                  <a:schemeClr val="dk2"/>
                </a:solidFill>
                <a:latin typeface="Telex"/>
                <a:ea typeface="Telex"/>
                <a:cs typeface="Telex"/>
                <a:sym typeface="Telex"/>
              </a:defRPr>
            </a:lvl6pPr>
            <a:lvl7pPr indent="-317500" lvl="6" marL="3200400">
              <a:lnSpc>
                <a:spcPct val="115000"/>
              </a:lnSpc>
              <a:spcBef>
                <a:spcPts val="1600"/>
              </a:spcBef>
              <a:spcAft>
                <a:spcPts val="0"/>
              </a:spcAft>
              <a:buClr>
                <a:schemeClr val="dk2"/>
              </a:buClr>
              <a:buSzPts val="1400"/>
              <a:buFont typeface="Telex"/>
              <a:buChar char="●"/>
              <a:defRPr>
                <a:solidFill>
                  <a:schemeClr val="dk2"/>
                </a:solidFill>
                <a:latin typeface="Telex"/>
                <a:ea typeface="Telex"/>
                <a:cs typeface="Telex"/>
                <a:sym typeface="Telex"/>
              </a:defRPr>
            </a:lvl7pPr>
            <a:lvl8pPr indent="-317500" lvl="7" marL="3657600">
              <a:lnSpc>
                <a:spcPct val="115000"/>
              </a:lnSpc>
              <a:spcBef>
                <a:spcPts val="1600"/>
              </a:spcBef>
              <a:spcAft>
                <a:spcPts val="0"/>
              </a:spcAft>
              <a:buClr>
                <a:schemeClr val="dk2"/>
              </a:buClr>
              <a:buSzPts val="1400"/>
              <a:buFont typeface="Telex"/>
              <a:buChar char="○"/>
              <a:defRPr>
                <a:solidFill>
                  <a:schemeClr val="dk2"/>
                </a:solidFill>
                <a:latin typeface="Telex"/>
                <a:ea typeface="Telex"/>
                <a:cs typeface="Telex"/>
                <a:sym typeface="Telex"/>
              </a:defRPr>
            </a:lvl8pPr>
            <a:lvl9pPr indent="-317500" lvl="8" marL="4114800">
              <a:lnSpc>
                <a:spcPct val="115000"/>
              </a:lnSpc>
              <a:spcBef>
                <a:spcPts val="1600"/>
              </a:spcBef>
              <a:spcAft>
                <a:spcPts val="1600"/>
              </a:spcAft>
              <a:buClr>
                <a:schemeClr val="dk2"/>
              </a:buClr>
              <a:buSzPts val="1400"/>
              <a:buFont typeface="Telex"/>
              <a:buChar char="■"/>
              <a:defRPr>
                <a:solidFill>
                  <a:schemeClr val="dk2"/>
                </a:solidFill>
                <a:latin typeface="Telex"/>
                <a:ea typeface="Telex"/>
                <a:cs typeface="Telex"/>
                <a:sym typeface="Telex"/>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hyperlink" Target="https://www.idi.ntnu.no/~odderik/RAI-201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allennlp.org/" TargetMode="External"/><Relationship Id="rId4" Type="http://schemas.openxmlformats.org/officeDocument/2006/relationships/hyperlink" Target="http://shop.oreilly.com/product/0636920033400.do" TargetMode="External"/><Relationship Id="rId9" Type="http://schemas.openxmlformats.org/officeDocument/2006/relationships/image" Target="../media/image4.png"/><Relationship Id="rId5" Type="http://schemas.openxmlformats.org/officeDocument/2006/relationships/hyperlink" Target="http://adversariallearning.com" TargetMode="External"/><Relationship Id="rId6" Type="http://schemas.openxmlformats.org/officeDocument/2006/relationships/hyperlink" Target="http://joelgrus.com/2016/05/23/fizz-buzz-in-tensorflow/" TargetMode="External"/><Relationship Id="rId7" Type="http://schemas.openxmlformats.org/officeDocument/2006/relationships/image" Target="../media/image2.jpg"/><Relationship Id="rId8"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52.png"/><Relationship Id="rId5" Type="http://schemas.openxmlformats.org/officeDocument/2006/relationships/hyperlink" Target="https://docs.google.com/presentation/d/1n2RlMdmv1p25Xy5thJUhkKGvjtV-dkAIsUXP-AL4ffI/edit?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30.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16.png"/><Relationship Id="rId5"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3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8.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docs.google.com/presentation/d/1n2RlMdmv1p25Xy5thJUhkKGvjtV-dkAIsUXP-AL4ffI/edit?usp=sharing" TargetMode="External"/><Relationship Id="rId4" Type="http://schemas.openxmlformats.org/officeDocument/2006/relationships/hyperlink" Target="https://docs.google.com/presentation/d/17NoJY2SnC2UMbVegaRCWA7Oca7UCZ3vHnMqBV4SUayc/edit?usp=sharing" TargetMode="External"/><Relationship Id="rId5" Type="http://schemas.openxmlformats.org/officeDocument/2006/relationships/hyperlink" Target="https://docs.google.com/presentation/d/1jk-qrVKCb0-P9P4BVzH75gcVhp5Dy5n1CP_gKnHMNY0/edit?usp=shari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9.jpg"/><Relationship Id="rId4" Type="http://schemas.openxmlformats.org/officeDocument/2006/relationships/hyperlink" Target="https://twitter.com/joelgrus" TargetMode="External"/><Relationship Id="rId5" Type="http://schemas.openxmlformats.org/officeDocument/2006/relationships/hyperlink" Target="https://allenai.org/" TargetMode="External"/><Relationship Id="rId6" Type="http://schemas.openxmlformats.org/officeDocument/2006/relationships/hyperlink" Target="https://allennlp.org/" TargetMode="External"/><Relationship Id="rId7" Type="http://schemas.openxmlformats.org/officeDocument/2006/relationships/hyperlink" Target="https://beaker.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714500" y="3633450"/>
            <a:ext cx="5715000" cy="1428750"/>
          </a:xfrm>
          <a:prstGeom prst="rect">
            <a:avLst/>
          </a:prstGeom>
          <a:noFill/>
          <a:ln>
            <a:noFill/>
          </a:ln>
        </p:spPr>
      </p:pic>
      <p:sp>
        <p:nvSpPr>
          <p:cNvPr id="55" name="Google Shape;55;p13"/>
          <p:cNvSpPr txBox="1"/>
          <p:nvPr>
            <p:ph type="ctrTitle"/>
          </p:nvPr>
        </p:nvSpPr>
        <p:spPr>
          <a:xfrm>
            <a:off x="311700" y="58775"/>
            <a:ext cx="8520600" cy="25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If Not Notebooks, Then What?</a:t>
            </a:r>
            <a:endParaRPr/>
          </a:p>
          <a:p>
            <a:pPr indent="0" lvl="0" marL="0" rtl="0" algn="ctr">
              <a:spcBef>
                <a:spcPts val="0"/>
              </a:spcBef>
              <a:spcAft>
                <a:spcPts val="0"/>
              </a:spcAft>
              <a:buNone/>
            </a:pPr>
            <a:r>
              <a:rPr lang="en" sz="3000"/>
              <a:t>Thoughts on notebooks and reproducibility </a:t>
            </a:r>
            <a:endParaRPr sz="3000"/>
          </a:p>
          <a:p>
            <a:pPr indent="0" lvl="0" marL="0" rtl="0" algn="ctr">
              <a:spcBef>
                <a:spcPts val="0"/>
              </a:spcBef>
              <a:spcAft>
                <a:spcPts val="0"/>
              </a:spcAft>
              <a:buNone/>
            </a:pPr>
            <a:r>
              <a:rPr lang="en" sz="1800"/>
              <a:t>AAAI 2019 </a:t>
            </a:r>
            <a:r>
              <a:rPr lang="en" sz="1800" u="sng">
                <a:solidFill>
                  <a:schemeClr val="hlink"/>
                </a:solidFill>
                <a:hlinkClick r:id="rId4"/>
              </a:rPr>
              <a:t>Workshop on Reproducible AI</a:t>
            </a:r>
            <a:endParaRPr sz="1800"/>
          </a:p>
        </p:txBody>
      </p:sp>
      <p:sp>
        <p:nvSpPr>
          <p:cNvPr id="56" name="Google Shape;56;p13"/>
          <p:cNvSpPr txBox="1"/>
          <p:nvPr>
            <p:ph idx="1" type="subTitle"/>
          </p:nvPr>
        </p:nvSpPr>
        <p:spPr>
          <a:xfrm>
            <a:off x="311700" y="2605525"/>
            <a:ext cx="8520600" cy="14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Joel Grus</a:t>
            </a:r>
            <a:endParaRPr/>
          </a:p>
          <a:p>
            <a:pPr indent="0" lvl="0" marL="0" rtl="0" algn="ctr">
              <a:spcBef>
                <a:spcPts val="0"/>
              </a:spcBef>
              <a:spcAft>
                <a:spcPts val="0"/>
              </a:spcAft>
              <a:buNone/>
            </a:pPr>
            <a:r>
              <a:rPr lang="en"/>
              <a:t>@joelgrus</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Reproducibility Makes It Easy to Try New Datasets</a:t>
            </a:r>
            <a:endParaRPr/>
          </a:p>
        </p:txBody>
      </p:sp>
      <p:sp>
        <p:nvSpPr>
          <p:cNvPr id="113" name="Google Shape;113;p22"/>
          <p:cNvSpPr txBox="1"/>
          <p:nvPr>
            <p:ph idx="1" type="body"/>
          </p:nvPr>
        </p:nvSpPr>
        <p:spPr>
          <a:xfrm>
            <a:off x="311700" y="1152475"/>
            <a:ext cx="8520600" cy="134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Maybe your model works great on a different dataset</a:t>
            </a:r>
            <a:endParaRPr/>
          </a:p>
          <a:p>
            <a:pPr indent="-342900" lvl="0" marL="457200" rtl="0" algn="l">
              <a:spcBef>
                <a:spcPts val="0"/>
              </a:spcBef>
              <a:spcAft>
                <a:spcPts val="0"/>
              </a:spcAft>
              <a:buSzPts val="1800"/>
              <a:buChar char="●"/>
            </a:pPr>
            <a:r>
              <a:rPr lang="en"/>
              <a:t>Maybe it works terribly on a different dataset</a:t>
            </a:r>
            <a:endParaRPr/>
          </a:p>
          <a:p>
            <a:pPr indent="-342900" lvl="0" marL="457200" rtl="0" algn="l">
              <a:spcBef>
                <a:spcPts val="0"/>
              </a:spcBef>
              <a:spcAft>
                <a:spcPts val="0"/>
              </a:spcAft>
              <a:buSzPts val="1800"/>
              <a:buChar char="●"/>
            </a:pPr>
            <a:r>
              <a:rPr lang="en"/>
              <a:t>Hard datasets help move AI forward</a:t>
            </a:r>
            <a:endParaRPr/>
          </a:p>
        </p:txBody>
      </p:sp>
      <p:pic>
        <p:nvPicPr>
          <p:cNvPr id="114" name="Google Shape;114;p22"/>
          <p:cNvPicPr preferRelativeResize="0"/>
          <p:nvPr/>
        </p:nvPicPr>
        <p:blipFill rotWithShape="1">
          <a:blip r:embed="rId3">
            <a:alphaModFix/>
          </a:blip>
          <a:srcRect b="37067" l="0" r="0" t="0"/>
          <a:stretch/>
        </p:blipFill>
        <p:spPr>
          <a:xfrm>
            <a:off x="0" y="2500225"/>
            <a:ext cx="9143999" cy="2643275"/>
          </a:xfrm>
          <a:prstGeom prst="rect">
            <a:avLst/>
          </a:prstGeom>
          <a:noFill/>
          <a:ln>
            <a:noFill/>
          </a:ln>
        </p:spPr>
      </p:pic>
      <p:pic>
        <p:nvPicPr>
          <p:cNvPr id="115" name="Google Shape;115;p22"/>
          <p:cNvPicPr preferRelativeResize="0"/>
          <p:nvPr/>
        </p:nvPicPr>
        <p:blipFill rotWithShape="1">
          <a:blip r:embed="rId3">
            <a:alphaModFix/>
          </a:blip>
          <a:srcRect b="37067" l="0" r="49922" t="0"/>
          <a:stretch/>
        </p:blipFill>
        <p:spPr>
          <a:xfrm>
            <a:off x="0" y="2520068"/>
            <a:ext cx="4579100" cy="264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Reproducibility Makes It Easy to Try New Tasks</a:t>
            </a:r>
            <a:endParaRPr/>
          </a:p>
        </p:txBody>
      </p:sp>
      <p:pic>
        <p:nvPicPr>
          <p:cNvPr id="121" name="Google Shape;121;p23"/>
          <p:cNvPicPr preferRelativeResize="0"/>
          <p:nvPr/>
        </p:nvPicPr>
        <p:blipFill>
          <a:blip r:embed="rId3">
            <a:alphaModFix/>
          </a:blip>
          <a:stretch>
            <a:fillRect/>
          </a:stretch>
        </p:blipFill>
        <p:spPr>
          <a:xfrm>
            <a:off x="853150" y="1999250"/>
            <a:ext cx="7173676" cy="2914675"/>
          </a:xfrm>
          <a:prstGeom prst="rect">
            <a:avLst/>
          </a:prstGeom>
          <a:noFill/>
          <a:ln>
            <a:noFill/>
          </a:ln>
        </p:spPr>
      </p:pic>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You haven't thought of (or tried) every way your model could be used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Reproducibility Enables Strong Baselines </a:t>
            </a:r>
            <a:endParaRPr/>
          </a:p>
        </p:txBody>
      </p:sp>
      <p:sp>
        <p:nvSpPr>
          <p:cNvPr id="128" name="Google Shape;128;p24"/>
          <p:cNvSpPr txBox="1"/>
          <p:nvPr>
            <p:ph idx="1" type="body"/>
          </p:nvPr>
        </p:nvSpPr>
        <p:spPr>
          <a:xfrm>
            <a:off x="1932500" y="1248775"/>
            <a:ext cx="499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Wouldn't you like your model to be the standard by which new models are judged?</a:t>
            </a:r>
            <a:endParaRPr/>
          </a:p>
        </p:txBody>
      </p:sp>
      <p:pic>
        <p:nvPicPr>
          <p:cNvPr id="129" name="Google Shape;129;p24"/>
          <p:cNvPicPr preferRelativeResize="0"/>
          <p:nvPr/>
        </p:nvPicPr>
        <p:blipFill rotWithShape="1">
          <a:blip r:embed="rId3">
            <a:alphaModFix/>
          </a:blip>
          <a:srcRect b="29755" l="0" r="0" t="10639"/>
          <a:stretch/>
        </p:blipFill>
        <p:spPr>
          <a:xfrm>
            <a:off x="0" y="2076297"/>
            <a:ext cx="9143999" cy="306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Reproducibility Is Necessary For Extensibility</a:t>
            </a:r>
            <a:endParaRPr/>
          </a:p>
        </p:txBody>
      </p:sp>
      <p:sp>
        <p:nvSpPr>
          <p:cNvPr id="135" name="Google Shape;135;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can't stand on the shoulders of giants if they keep their shoulders private"</a:t>
            </a:r>
            <a:endParaRPr/>
          </a:p>
        </p:txBody>
      </p:sp>
      <p:pic>
        <p:nvPicPr>
          <p:cNvPr id="136" name="Google Shape;136;p25"/>
          <p:cNvPicPr preferRelativeResize="0"/>
          <p:nvPr/>
        </p:nvPicPr>
        <p:blipFill rotWithShape="1">
          <a:blip r:embed="rId3">
            <a:alphaModFix/>
          </a:blip>
          <a:srcRect b="28443" l="0" r="0" t="0"/>
          <a:stretch/>
        </p:blipFill>
        <p:spPr>
          <a:xfrm>
            <a:off x="0" y="1872025"/>
            <a:ext cx="9144001" cy="3271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Extensibility Leads to Progress</a:t>
            </a:r>
            <a:endParaRPr/>
          </a:p>
        </p:txBody>
      </p:sp>
      <p:pic>
        <p:nvPicPr>
          <p:cNvPr id="142" name="Google Shape;142;p26"/>
          <p:cNvPicPr preferRelativeResize="0"/>
          <p:nvPr/>
        </p:nvPicPr>
        <p:blipFill rotWithShape="1">
          <a:blip r:embed="rId3">
            <a:alphaModFix/>
          </a:blip>
          <a:srcRect b="7757" l="0" r="0" t="0"/>
          <a:stretch/>
        </p:blipFill>
        <p:spPr>
          <a:xfrm>
            <a:off x="0" y="1314076"/>
            <a:ext cx="9144000" cy="382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Extensibility Leads to Progress</a:t>
            </a:r>
            <a:endParaRPr/>
          </a:p>
        </p:txBody>
      </p:sp>
      <p:sp>
        <p:nvSpPr>
          <p:cNvPr id="148" name="Google Shape;148;p27"/>
          <p:cNvSpPr/>
          <p:nvPr/>
        </p:nvSpPr>
        <p:spPr>
          <a:xfrm>
            <a:off x="2132375" y="4010291"/>
            <a:ext cx="4427400" cy="921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latin typeface="Telex"/>
                <a:ea typeface="Telex"/>
                <a:cs typeface="Telex"/>
                <a:sym typeface="Telex"/>
              </a:rPr>
              <a:t>attention</a:t>
            </a:r>
            <a:endParaRPr sz="3600">
              <a:latin typeface="Telex"/>
              <a:ea typeface="Telex"/>
              <a:cs typeface="Telex"/>
              <a:sym typeface="Telex"/>
            </a:endParaRPr>
          </a:p>
        </p:txBody>
      </p:sp>
      <p:sp>
        <p:nvSpPr>
          <p:cNvPr id="149" name="Google Shape;149;p27"/>
          <p:cNvSpPr/>
          <p:nvPr/>
        </p:nvSpPr>
        <p:spPr>
          <a:xfrm>
            <a:off x="2303275" y="3091300"/>
            <a:ext cx="4009800" cy="921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latin typeface="Telex"/>
                <a:ea typeface="Telex"/>
                <a:cs typeface="Telex"/>
                <a:sym typeface="Telex"/>
              </a:rPr>
              <a:t>transformer</a:t>
            </a:r>
            <a:endParaRPr sz="3600">
              <a:latin typeface="Telex"/>
              <a:ea typeface="Telex"/>
              <a:cs typeface="Telex"/>
              <a:sym typeface="Telex"/>
            </a:endParaRPr>
          </a:p>
        </p:txBody>
      </p:sp>
      <p:sp>
        <p:nvSpPr>
          <p:cNvPr id="150" name="Google Shape;150;p27"/>
          <p:cNvSpPr/>
          <p:nvPr/>
        </p:nvSpPr>
        <p:spPr>
          <a:xfrm>
            <a:off x="2518100" y="2172322"/>
            <a:ext cx="3627900" cy="921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latin typeface="Telex"/>
                <a:ea typeface="Telex"/>
                <a:cs typeface="Telex"/>
                <a:sym typeface="Telex"/>
              </a:rPr>
              <a:t>BERT</a:t>
            </a:r>
            <a:endParaRPr sz="3600">
              <a:latin typeface="Telex"/>
              <a:ea typeface="Telex"/>
              <a:cs typeface="Telex"/>
              <a:sym typeface="Telex"/>
            </a:endParaRPr>
          </a:p>
        </p:txBody>
      </p:sp>
      <p:sp>
        <p:nvSpPr>
          <p:cNvPr id="151" name="Google Shape;151;p27"/>
          <p:cNvSpPr/>
          <p:nvPr/>
        </p:nvSpPr>
        <p:spPr>
          <a:xfrm>
            <a:off x="2685175" y="1253325"/>
            <a:ext cx="3341400" cy="921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latin typeface="Telex"/>
                <a:ea typeface="Telex"/>
                <a:cs typeface="Telex"/>
                <a:sym typeface="Telex"/>
              </a:rPr>
              <a:t>?</a:t>
            </a:r>
            <a:endParaRPr sz="3600">
              <a:latin typeface="Telex"/>
              <a:ea typeface="Telex"/>
              <a:cs typeface="Telex"/>
              <a:sym typeface="Telex"/>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idx="1" type="body"/>
          </p:nvPr>
        </p:nvSpPr>
        <p:spPr>
          <a:xfrm>
            <a:off x="311700" y="849550"/>
            <a:ext cx="8458500" cy="25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latin typeface="Port Lligat Sans"/>
                <a:ea typeface="Port Lligat Sans"/>
                <a:cs typeface="Port Lligat Sans"/>
                <a:sym typeface="Port Lligat Sans"/>
              </a:rPr>
              <a:t>Fundamental Premise:</a:t>
            </a:r>
            <a:endParaRPr sz="3600">
              <a:solidFill>
                <a:srgbClr val="000000"/>
              </a:solidFill>
              <a:latin typeface="Port Lligat Sans"/>
              <a:ea typeface="Port Lligat Sans"/>
              <a:cs typeface="Port Lligat Sans"/>
              <a:sym typeface="Port Lligat Sans"/>
            </a:endParaRPr>
          </a:p>
          <a:p>
            <a:pPr indent="0" lvl="0" marL="0" rtl="0" algn="l">
              <a:spcBef>
                <a:spcPts val="1600"/>
              </a:spcBef>
              <a:spcAft>
                <a:spcPts val="0"/>
              </a:spcAft>
              <a:buNone/>
            </a:pPr>
            <a:r>
              <a:t/>
            </a:r>
            <a:endParaRPr sz="3600">
              <a:latin typeface="Port Lligat Sans"/>
              <a:ea typeface="Port Lligat Sans"/>
              <a:cs typeface="Port Lligat Sans"/>
              <a:sym typeface="Port Lligat Sans"/>
            </a:endParaRPr>
          </a:p>
          <a:p>
            <a:pPr indent="0" lvl="0" marL="0" rtl="0" algn="l">
              <a:spcBef>
                <a:spcPts val="1600"/>
              </a:spcBef>
              <a:spcAft>
                <a:spcPts val="1600"/>
              </a:spcAft>
              <a:buNone/>
            </a:pPr>
            <a:r>
              <a:rPr lang="en" sz="3600">
                <a:latin typeface="Port Lligat Sans"/>
                <a:ea typeface="Port Lligat Sans"/>
                <a:cs typeface="Port Lligat Sans"/>
                <a:sym typeface="Port Lligat Sans"/>
              </a:rPr>
              <a:t>The tools you choose and the processes you adopt can make reproducibility either a lot harder or a lot easier.</a:t>
            </a:r>
            <a:endParaRPr sz="3600">
              <a:latin typeface="Port Lligat Sans"/>
              <a:ea typeface="Port Lligat Sans"/>
              <a:cs typeface="Port Lligat Sans"/>
              <a:sym typeface="Port Lliga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Not Notebooks?</a:t>
            </a:r>
            <a:endParaRPr/>
          </a:p>
        </p:txBody>
      </p:sp>
      <p:pic>
        <p:nvPicPr>
          <p:cNvPr id="162" name="Google Shape;162;p29"/>
          <p:cNvPicPr preferRelativeResize="0"/>
          <p:nvPr/>
        </p:nvPicPr>
        <p:blipFill>
          <a:blip r:embed="rId3">
            <a:alphaModFix/>
          </a:blip>
          <a:stretch>
            <a:fillRect/>
          </a:stretch>
        </p:blipFill>
        <p:spPr>
          <a:xfrm>
            <a:off x="2255000" y="1395325"/>
            <a:ext cx="1016475" cy="101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Jupyter Notebooks?</a:t>
            </a:r>
            <a:endParaRPr/>
          </a:p>
        </p:txBody>
      </p:sp>
      <p:sp>
        <p:nvSpPr>
          <p:cNvPr id="168" name="Google Shape;168;p30"/>
          <p:cNvSpPr txBox="1"/>
          <p:nvPr>
            <p:ph idx="1" type="body"/>
          </p:nvPr>
        </p:nvSpPr>
        <p:spPr>
          <a:xfrm>
            <a:off x="159300" y="1152475"/>
            <a:ext cx="38055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Computational environment that uses the lab notebook as a metaphor</a:t>
            </a:r>
            <a:endParaRPr/>
          </a:p>
          <a:p>
            <a:pPr indent="-342900" lvl="0" marL="457200" rtl="0" algn="l">
              <a:spcBef>
                <a:spcPts val="0"/>
              </a:spcBef>
              <a:spcAft>
                <a:spcPts val="0"/>
              </a:spcAft>
              <a:buSzPts val="1800"/>
              <a:buChar char="●"/>
            </a:pPr>
            <a:r>
              <a:rPr lang="en"/>
              <a:t>Easy to mix marked-up text, executable code, results, visualizations, interactive widgets, and so on</a:t>
            </a:r>
            <a:endParaRPr/>
          </a:p>
          <a:p>
            <a:pPr indent="-342900" lvl="0" marL="457200" rtl="0" algn="l">
              <a:spcBef>
                <a:spcPts val="0"/>
              </a:spcBef>
              <a:spcAft>
                <a:spcPts val="0"/>
              </a:spcAft>
              <a:buSzPts val="1800"/>
              <a:buChar char="●"/>
            </a:pPr>
            <a:r>
              <a:rPr lang="en"/>
              <a:t>Very popular with data scientists, less so (?) with researchers</a:t>
            </a:r>
            <a:endParaRPr/>
          </a:p>
          <a:p>
            <a:pPr indent="-342900" lvl="0" marL="457200" rtl="0" algn="l">
              <a:spcBef>
                <a:spcPts val="0"/>
              </a:spcBef>
              <a:spcAft>
                <a:spcPts val="0"/>
              </a:spcAft>
              <a:buSzPts val="1800"/>
              <a:buChar char="●"/>
            </a:pPr>
            <a:r>
              <a:rPr lang="en"/>
              <a:t>Often promoted as beneficial for "reproducibility"</a:t>
            </a:r>
            <a:endParaRPr/>
          </a:p>
        </p:txBody>
      </p:sp>
      <p:pic>
        <p:nvPicPr>
          <p:cNvPr id="169" name="Google Shape;169;p30"/>
          <p:cNvPicPr preferRelativeResize="0"/>
          <p:nvPr/>
        </p:nvPicPr>
        <p:blipFill>
          <a:blip r:embed="rId3">
            <a:alphaModFix/>
          </a:blip>
          <a:stretch>
            <a:fillRect/>
          </a:stretch>
        </p:blipFill>
        <p:spPr>
          <a:xfrm>
            <a:off x="4213522" y="1457275"/>
            <a:ext cx="4778075" cy="3305425"/>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1000"/>
                                        <p:tgtEl>
                                          <p:spTgt spid="1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animEffect filter="fade" transition="in">
                                      <p:cBhvr>
                                        <p:cTn dur="1000"/>
                                        <p:tgtEl>
                                          <p:spTgt spid="1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animEffect filter="fade" transition="in">
                                      <p:cBhvr>
                                        <p:cTn dur="1000"/>
                                        <p:tgtEl>
                                          <p:spTgt spid="1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animEffect filter="fade" transition="in">
                                      <p:cBhvr>
                                        <p:cTn dur="1000"/>
                                        <p:tgtEl>
                                          <p:spTgt spid="1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31"/>
          <p:cNvPicPr preferRelativeResize="0"/>
          <p:nvPr/>
        </p:nvPicPr>
        <p:blipFill>
          <a:blip r:embed="rId3">
            <a:alphaModFix/>
          </a:blip>
          <a:stretch>
            <a:fillRect/>
          </a:stretch>
        </p:blipFill>
        <p:spPr>
          <a:xfrm>
            <a:off x="19501" y="0"/>
            <a:ext cx="7386173" cy="5143501"/>
          </a:xfrm>
          <a:prstGeom prst="rect">
            <a:avLst/>
          </a:prstGeom>
          <a:noFill/>
          <a:ln>
            <a:noFill/>
          </a:ln>
        </p:spPr>
      </p:pic>
      <p:pic>
        <p:nvPicPr>
          <p:cNvPr id="175" name="Google Shape;175;p31"/>
          <p:cNvPicPr preferRelativeResize="0"/>
          <p:nvPr/>
        </p:nvPicPr>
        <p:blipFill>
          <a:blip r:embed="rId4">
            <a:alphaModFix/>
          </a:blip>
          <a:stretch>
            <a:fillRect/>
          </a:stretch>
        </p:blipFill>
        <p:spPr>
          <a:xfrm>
            <a:off x="5804650" y="3131050"/>
            <a:ext cx="3181350" cy="838200"/>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Research engineer on the </a:t>
            </a:r>
            <a:r>
              <a:rPr lang="en" u="sng">
                <a:solidFill>
                  <a:schemeClr val="hlink"/>
                </a:solidFill>
                <a:hlinkClick r:id="rId3"/>
              </a:rPr>
              <a:t>AllenNLP</a:t>
            </a:r>
            <a:r>
              <a:rPr lang="en"/>
              <a:t> team</a:t>
            </a:r>
            <a:endParaRPr/>
          </a:p>
          <a:p>
            <a:pPr indent="-342900" lvl="0" marL="457200" rtl="0" algn="l">
              <a:spcBef>
                <a:spcPts val="0"/>
              </a:spcBef>
              <a:spcAft>
                <a:spcPts val="0"/>
              </a:spcAft>
              <a:buSzPts val="1800"/>
              <a:buChar char="●"/>
            </a:pPr>
            <a:r>
              <a:rPr lang="en"/>
              <a:t>Previously SWE@Google, Data Science@VoloMetrix, …</a:t>
            </a:r>
            <a:endParaRPr/>
          </a:p>
          <a:p>
            <a:pPr indent="-342900" lvl="0" marL="457200" rtl="0" algn="l">
              <a:spcBef>
                <a:spcPts val="0"/>
              </a:spcBef>
              <a:spcAft>
                <a:spcPts val="0"/>
              </a:spcAft>
              <a:buSzPts val="1800"/>
              <a:buChar char="●"/>
            </a:pPr>
            <a:r>
              <a:rPr lang="en"/>
              <a:t>Author of </a:t>
            </a:r>
            <a:r>
              <a:rPr i="1" lang="en" u="sng">
                <a:solidFill>
                  <a:schemeClr val="hlink"/>
                </a:solidFill>
                <a:hlinkClick r:id="rId4"/>
              </a:rPr>
              <a:t>Data Science from Scratch</a:t>
            </a:r>
            <a:endParaRPr/>
          </a:p>
          <a:p>
            <a:pPr indent="-342900" lvl="0" marL="457200" rtl="0" algn="l">
              <a:spcBef>
                <a:spcPts val="0"/>
              </a:spcBef>
              <a:spcAft>
                <a:spcPts val="0"/>
              </a:spcAft>
              <a:buSzPts val="1800"/>
              <a:buChar char="●"/>
            </a:pPr>
            <a:r>
              <a:rPr lang="en"/>
              <a:t>Co-host of "</a:t>
            </a:r>
            <a:r>
              <a:rPr lang="en" u="sng">
                <a:solidFill>
                  <a:schemeClr val="hlink"/>
                </a:solidFill>
                <a:hlinkClick r:id="rId5"/>
              </a:rPr>
              <a:t>Adversarial Learning</a:t>
            </a:r>
            <a:r>
              <a:rPr lang="en"/>
              <a:t>" podcast</a:t>
            </a:r>
            <a:endParaRPr/>
          </a:p>
          <a:p>
            <a:pPr indent="-342900" lvl="0" marL="457200" rtl="0" algn="l">
              <a:spcBef>
                <a:spcPts val="0"/>
              </a:spcBef>
              <a:spcAft>
                <a:spcPts val="0"/>
              </a:spcAft>
              <a:buSzPts val="1800"/>
              <a:buChar char="●"/>
            </a:pPr>
            <a:r>
              <a:rPr lang="en"/>
              <a:t>The "</a:t>
            </a:r>
            <a:r>
              <a:rPr lang="en" u="sng">
                <a:solidFill>
                  <a:schemeClr val="hlink"/>
                </a:solidFill>
                <a:hlinkClick r:id="rId6"/>
              </a:rPr>
              <a:t>Fizz Buzz in Tensorflow</a:t>
            </a:r>
            <a:r>
              <a:rPr lang="en"/>
              <a:t>" guy</a:t>
            </a:r>
            <a:endParaRPr/>
          </a:p>
          <a:p>
            <a:pPr indent="-342900" lvl="0" marL="457200" rtl="0" algn="l">
              <a:spcBef>
                <a:spcPts val="0"/>
              </a:spcBef>
              <a:spcAft>
                <a:spcPts val="0"/>
              </a:spcAft>
              <a:buSzPts val="1800"/>
              <a:buChar char="●"/>
            </a:pPr>
            <a:r>
              <a:rPr lang="en"/>
              <a:t>Started "the first notebook war"</a:t>
            </a:r>
            <a:endParaRPr/>
          </a:p>
        </p:txBody>
      </p:sp>
      <p:pic>
        <p:nvPicPr>
          <p:cNvPr id="63" name="Google Shape;63;p14"/>
          <p:cNvPicPr preferRelativeResize="0"/>
          <p:nvPr/>
        </p:nvPicPr>
        <p:blipFill>
          <a:blip r:embed="rId7">
            <a:alphaModFix/>
          </a:blip>
          <a:stretch>
            <a:fillRect/>
          </a:stretch>
        </p:blipFill>
        <p:spPr>
          <a:xfrm>
            <a:off x="5324875" y="2939150"/>
            <a:ext cx="3732926" cy="2101600"/>
          </a:xfrm>
          <a:prstGeom prst="rect">
            <a:avLst/>
          </a:prstGeom>
          <a:noFill/>
          <a:ln>
            <a:noFill/>
          </a:ln>
        </p:spPr>
      </p:pic>
      <p:pic>
        <p:nvPicPr>
          <p:cNvPr id="64" name="Google Shape;64;p14"/>
          <p:cNvPicPr preferRelativeResize="0"/>
          <p:nvPr/>
        </p:nvPicPr>
        <p:blipFill>
          <a:blip r:embed="rId8">
            <a:alphaModFix/>
          </a:blip>
          <a:stretch>
            <a:fillRect/>
          </a:stretch>
        </p:blipFill>
        <p:spPr>
          <a:xfrm>
            <a:off x="6916775" y="76200"/>
            <a:ext cx="2141025" cy="2809025"/>
          </a:xfrm>
          <a:prstGeom prst="rect">
            <a:avLst/>
          </a:prstGeom>
          <a:noFill/>
          <a:ln>
            <a:noFill/>
          </a:ln>
        </p:spPr>
      </p:pic>
      <p:pic>
        <p:nvPicPr>
          <p:cNvPr id="65" name="Google Shape;65;p14"/>
          <p:cNvPicPr preferRelativeResize="0"/>
          <p:nvPr/>
        </p:nvPicPr>
        <p:blipFill>
          <a:blip r:embed="rId9">
            <a:alphaModFix/>
          </a:blip>
          <a:stretch>
            <a:fillRect/>
          </a:stretch>
        </p:blipFill>
        <p:spPr>
          <a:xfrm>
            <a:off x="97675" y="4178250"/>
            <a:ext cx="4899350" cy="86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Could Someone Not Like Notebooks?</a:t>
            </a:r>
            <a:endParaRPr/>
          </a:p>
        </p:txBody>
      </p:sp>
      <p:pic>
        <p:nvPicPr>
          <p:cNvPr id="181" name="Google Shape;181;p32"/>
          <p:cNvPicPr preferRelativeResize="0"/>
          <p:nvPr/>
        </p:nvPicPr>
        <p:blipFill>
          <a:blip r:embed="rId3">
            <a:alphaModFix/>
          </a:blip>
          <a:stretch>
            <a:fillRect/>
          </a:stretch>
        </p:blipFill>
        <p:spPr>
          <a:xfrm>
            <a:off x="311700" y="2640375"/>
            <a:ext cx="4052052" cy="2291051"/>
          </a:xfrm>
          <a:prstGeom prst="rect">
            <a:avLst/>
          </a:prstGeom>
          <a:noFill/>
          <a:ln cap="flat" cmpd="sng" w="9525">
            <a:solidFill>
              <a:srgbClr val="000000"/>
            </a:solidFill>
            <a:prstDash val="solid"/>
            <a:round/>
            <a:headEnd len="sm" w="sm" type="none"/>
            <a:tailEnd len="sm" w="sm" type="none"/>
          </a:ln>
        </p:spPr>
      </p:pic>
      <p:pic>
        <p:nvPicPr>
          <p:cNvPr id="182" name="Google Shape;182;p32"/>
          <p:cNvPicPr preferRelativeResize="0"/>
          <p:nvPr/>
        </p:nvPicPr>
        <p:blipFill>
          <a:blip r:embed="rId4">
            <a:alphaModFix/>
          </a:blip>
          <a:stretch>
            <a:fillRect/>
          </a:stretch>
        </p:blipFill>
        <p:spPr>
          <a:xfrm>
            <a:off x="4780250" y="2649210"/>
            <a:ext cx="4052052" cy="2273380"/>
          </a:xfrm>
          <a:prstGeom prst="rect">
            <a:avLst/>
          </a:prstGeom>
          <a:noFill/>
          <a:ln cap="flat" cmpd="sng" w="9525">
            <a:solidFill>
              <a:srgbClr val="000000"/>
            </a:solidFill>
            <a:prstDash val="solid"/>
            <a:round/>
            <a:headEnd len="sm" w="sm" type="none"/>
            <a:tailEnd len="sm" w="sm" type="none"/>
          </a:ln>
        </p:spPr>
      </p:pic>
      <p:sp>
        <p:nvSpPr>
          <p:cNvPr id="183" name="Google Shape;183;p32"/>
          <p:cNvSpPr txBox="1"/>
          <p:nvPr>
            <p:ph idx="1" type="body"/>
          </p:nvPr>
        </p:nvSpPr>
        <p:spPr>
          <a:xfrm>
            <a:off x="311700" y="1152475"/>
            <a:ext cx="8520600" cy="129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 had a lot of complaints (but also some positives and suggestions)</a:t>
            </a:r>
            <a:endParaRPr/>
          </a:p>
          <a:p>
            <a:pPr indent="-342900" lvl="0" marL="457200" rtl="0" algn="l">
              <a:spcBef>
                <a:spcPts val="0"/>
              </a:spcBef>
              <a:spcAft>
                <a:spcPts val="0"/>
              </a:spcAft>
              <a:buSzPts val="1800"/>
              <a:buChar char="●"/>
            </a:pPr>
            <a:r>
              <a:rPr lang="en"/>
              <a:t>It's a very comprehensive talk, you should </a:t>
            </a:r>
            <a:r>
              <a:rPr lang="en" u="sng">
                <a:solidFill>
                  <a:schemeClr val="hlink"/>
                </a:solidFill>
                <a:hlinkClick r:id="rId5"/>
              </a:rPr>
              <a:t>check it out</a:t>
            </a:r>
            <a:endParaRPr/>
          </a:p>
          <a:p>
            <a:pPr indent="-342900" lvl="0" marL="457200" rtl="0" algn="l">
              <a:spcBef>
                <a:spcPts val="0"/>
              </a:spcBef>
              <a:spcAft>
                <a:spcPts val="0"/>
              </a:spcAft>
              <a:buSzPts val="1800"/>
              <a:buChar char="●"/>
            </a:pPr>
            <a:r>
              <a:rPr lang="en"/>
              <a:t>A lot of the complaints were around user-unfriendliness + confusingness</a:t>
            </a:r>
            <a:endParaRPr/>
          </a:p>
          <a:p>
            <a:pPr indent="-342900" lvl="0" marL="457200" rtl="0" algn="l">
              <a:spcBef>
                <a:spcPts val="0"/>
              </a:spcBef>
              <a:spcAft>
                <a:spcPts val="0"/>
              </a:spcAft>
              <a:buSzPts val="1800"/>
              <a:buChar char="●"/>
            </a:pPr>
            <a:r>
              <a:rPr lang="en"/>
              <a:t>One dislike was particularly relevant to this workshop: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Effect filter="fade" transition="in">
                                      <p:cBhvr>
                                        <p:cTn dur="1000"/>
                                        <p:tgtEl>
                                          <p:spTgt spid="1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Effect filter="fade" transition="in">
                                      <p:cBhvr>
                                        <p:cTn dur="1000"/>
                                        <p:tgtEl>
                                          <p:spTgt spid="1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animEffect filter="fade" transition="in">
                                      <p:cBhvr>
                                        <p:cTn dur="1000"/>
                                        <p:tgtEl>
                                          <p:spTgt spid="1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3" st="3"/>
                                            </p:txEl>
                                          </p:spTgt>
                                        </p:tgtEl>
                                        <p:attrNameLst>
                                          <p:attrName>style.visibility</p:attrName>
                                        </p:attrNameLst>
                                      </p:cBhvr>
                                      <p:to>
                                        <p:strVal val="visible"/>
                                      </p:to>
                                    </p:set>
                                    <p:animEffect filter="fade" transition="in">
                                      <p:cBhvr>
                                        <p:cTn dur="1000"/>
                                        <p:tgtEl>
                                          <p:spTgt spid="1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for Reproducibility?</a:t>
            </a:r>
            <a:endParaRPr/>
          </a:p>
        </p:txBody>
      </p:sp>
      <p:pic>
        <p:nvPicPr>
          <p:cNvPr id="189" name="Google Shape;189;p33"/>
          <p:cNvPicPr preferRelativeResize="0"/>
          <p:nvPr/>
        </p:nvPicPr>
        <p:blipFill>
          <a:blip r:embed="rId3">
            <a:alphaModFix/>
          </a:blip>
          <a:stretch>
            <a:fillRect/>
          </a:stretch>
        </p:blipFill>
        <p:spPr>
          <a:xfrm>
            <a:off x="4037400" y="1322525"/>
            <a:ext cx="5106605" cy="3820976"/>
          </a:xfrm>
          <a:prstGeom prst="rect">
            <a:avLst/>
          </a:prstGeom>
          <a:noFill/>
          <a:ln>
            <a:noFill/>
          </a:ln>
        </p:spPr>
      </p:pic>
      <p:pic>
        <p:nvPicPr>
          <p:cNvPr id="190" name="Google Shape;190;p33"/>
          <p:cNvPicPr preferRelativeResize="0"/>
          <p:nvPr/>
        </p:nvPicPr>
        <p:blipFill>
          <a:blip r:embed="rId4">
            <a:alphaModFix/>
          </a:blip>
          <a:stretch>
            <a:fillRect/>
          </a:stretch>
        </p:blipFill>
        <p:spPr>
          <a:xfrm>
            <a:off x="251744" y="3203119"/>
            <a:ext cx="3580196" cy="1835461"/>
          </a:xfrm>
          <a:prstGeom prst="rect">
            <a:avLst/>
          </a:prstGeom>
          <a:noFill/>
          <a:ln>
            <a:noFill/>
          </a:ln>
        </p:spPr>
      </p:pic>
      <p:pic>
        <p:nvPicPr>
          <p:cNvPr id="191" name="Google Shape;191;p33"/>
          <p:cNvPicPr preferRelativeResize="0"/>
          <p:nvPr/>
        </p:nvPicPr>
        <p:blipFill>
          <a:blip r:embed="rId5">
            <a:alphaModFix/>
          </a:blip>
          <a:stretch>
            <a:fillRect/>
          </a:stretch>
        </p:blipFill>
        <p:spPr>
          <a:xfrm>
            <a:off x="0" y="1210778"/>
            <a:ext cx="4461849" cy="142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Code That's in Notebooks Is Hard to Re-Run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Allow Out-of-Order Execution</a:t>
            </a:r>
            <a:endParaRPr/>
          </a:p>
        </p:txBody>
      </p:sp>
      <p:sp>
        <p:nvSpPr>
          <p:cNvPr id="202" name="Google Shape;202;p35"/>
          <p:cNvSpPr txBox="1"/>
          <p:nvPr>
            <p:ph idx="1" type="body"/>
          </p:nvPr>
        </p:nvSpPr>
        <p:spPr>
          <a:xfrm>
            <a:off x="6468225" y="1970250"/>
            <a:ext cx="2541900" cy="251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unless you are very disciplined, </a:t>
            </a:r>
            <a:r>
              <a:rPr i="1" lang="en"/>
              <a:t>you</a:t>
            </a:r>
            <a:r>
              <a:rPr lang="en"/>
              <a:t> may not even be able to reproduce your work</a:t>
            </a:r>
            <a:endParaRPr/>
          </a:p>
        </p:txBody>
      </p:sp>
      <p:pic>
        <p:nvPicPr>
          <p:cNvPr id="203" name="Google Shape;203;p35"/>
          <p:cNvPicPr preferRelativeResize="0"/>
          <p:nvPr/>
        </p:nvPicPr>
        <p:blipFill>
          <a:blip r:embed="rId3">
            <a:alphaModFix/>
          </a:blip>
          <a:stretch>
            <a:fillRect/>
          </a:stretch>
        </p:blipFill>
        <p:spPr>
          <a:xfrm>
            <a:off x="557250" y="1341775"/>
            <a:ext cx="5514176" cy="35275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Hard-Code Their Parameters</a:t>
            </a:r>
            <a:endParaRPr/>
          </a:p>
        </p:txBody>
      </p:sp>
      <p:pic>
        <p:nvPicPr>
          <p:cNvPr id="209" name="Google Shape;209;p36"/>
          <p:cNvPicPr preferRelativeResize="0"/>
          <p:nvPr/>
        </p:nvPicPr>
        <p:blipFill>
          <a:blip r:embed="rId3">
            <a:alphaModFix/>
          </a:blip>
          <a:stretch>
            <a:fillRect/>
          </a:stretch>
        </p:blipFill>
        <p:spPr>
          <a:xfrm>
            <a:off x="155536" y="1546075"/>
            <a:ext cx="8869427" cy="3044451"/>
          </a:xfrm>
          <a:prstGeom prst="rect">
            <a:avLst/>
          </a:prstGeom>
          <a:noFill/>
          <a:ln cap="flat" cmpd="sng" w="9525">
            <a:solidFill>
              <a:srgbClr val="000000"/>
            </a:solidFill>
            <a:prstDash val="solid"/>
            <a:round/>
            <a:headEnd len="sm" w="sm" type="none"/>
            <a:tailEnd len="sm" w="sm" type="none"/>
          </a:ln>
        </p:spPr>
      </p:pic>
      <p:cxnSp>
        <p:nvCxnSpPr>
          <p:cNvPr id="210" name="Google Shape;210;p36"/>
          <p:cNvCxnSpPr/>
          <p:nvPr/>
        </p:nvCxnSpPr>
        <p:spPr>
          <a:xfrm>
            <a:off x="3098575" y="2448375"/>
            <a:ext cx="890100" cy="0"/>
          </a:xfrm>
          <a:prstGeom prst="straightConnector1">
            <a:avLst/>
          </a:prstGeom>
          <a:noFill/>
          <a:ln cap="flat" cmpd="sng" w="19050">
            <a:solidFill>
              <a:srgbClr val="FF0000"/>
            </a:solidFill>
            <a:prstDash val="solid"/>
            <a:round/>
            <a:headEnd len="med" w="med" type="none"/>
            <a:tailEnd len="med" w="med" type="none"/>
          </a:ln>
        </p:spPr>
      </p:cxnSp>
      <p:cxnSp>
        <p:nvCxnSpPr>
          <p:cNvPr id="211" name="Google Shape;211;p36"/>
          <p:cNvCxnSpPr/>
          <p:nvPr/>
        </p:nvCxnSpPr>
        <p:spPr>
          <a:xfrm>
            <a:off x="2260375" y="2917939"/>
            <a:ext cx="890100" cy="0"/>
          </a:xfrm>
          <a:prstGeom prst="straightConnector1">
            <a:avLst/>
          </a:prstGeom>
          <a:noFill/>
          <a:ln cap="flat" cmpd="sng" w="19050">
            <a:solidFill>
              <a:srgbClr val="FF0000"/>
            </a:solidFill>
            <a:prstDash val="solid"/>
            <a:round/>
            <a:headEnd len="med" w="med" type="none"/>
            <a:tailEnd len="med" w="med" type="none"/>
          </a:ln>
        </p:spPr>
      </p:cxnSp>
      <p:cxnSp>
        <p:nvCxnSpPr>
          <p:cNvPr id="212" name="Google Shape;212;p36"/>
          <p:cNvCxnSpPr/>
          <p:nvPr/>
        </p:nvCxnSpPr>
        <p:spPr>
          <a:xfrm>
            <a:off x="3403375" y="2917939"/>
            <a:ext cx="890100" cy="0"/>
          </a:xfrm>
          <a:prstGeom prst="straightConnector1">
            <a:avLst/>
          </a:prstGeom>
          <a:noFill/>
          <a:ln cap="flat" cmpd="sng" w="19050">
            <a:solidFill>
              <a:srgbClr val="FF0000"/>
            </a:solidFill>
            <a:prstDash val="solid"/>
            <a:round/>
            <a:headEnd len="med" w="med" type="none"/>
            <a:tailEnd len="med" w="med" type="none"/>
          </a:ln>
        </p:spPr>
      </p:cxnSp>
      <p:cxnSp>
        <p:nvCxnSpPr>
          <p:cNvPr id="213" name="Google Shape;213;p36"/>
          <p:cNvCxnSpPr/>
          <p:nvPr/>
        </p:nvCxnSpPr>
        <p:spPr>
          <a:xfrm>
            <a:off x="4012975" y="3222739"/>
            <a:ext cx="890100" cy="0"/>
          </a:xfrm>
          <a:prstGeom prst="straightConnector1">
            <a:avLst/>
          </a:prstGeom>
          <a:noFill/>
          <a:ln cap="flat" cmpd="sng" w="19050">
            <a:solidFill>
              <a:srgbClr val="FF0000"/>
            </a:solidFill>
            <a:prstDash val="solid"/>
            <a:round/>
            <a:headEnd len="med" w="med" type="none"/>
            <a:tailEnd len="med" w="med" type="none"/>
          </a:ln>
        </p:spPr>
      </p:cxnSp>
      <p:cxnSp>
        <p:nvCxnSpPr>
          <p:cNvPr id="214" name="Google Shape;214;p36"/>
          <p:cNvCxnSpPr/>
          <p:nvPr/>
        </p:nvCxnSpPr>
        <p:spPr>
          <a:xfrm>
            <a:off x="2107975" y="3502811"/>
            <a:ext cx="890100" cy="0"/>
          </a:xfrm>
          <a:prstGeom prst="straightConnector1">
            <a:avLst/>
          </a:prstGeom>
          <a:noFill/>
          <a:ln cap="flat" cmpd="sng" w="19050">
            <a:solidFill>
              <a:srgbClr val="FF0000"/>
            </a:solidFill>
            <a:prstDash val="solid"/>
            <a:round/>
            <a:headEnd len="med" w="med" type="none"/>
            <a:tailEnd len="med" w="med" type="none"/>
          </a:ln>
        </p:spPr>
      </p:cxnSp>
      <p:cxnSp>
        <p:nvCxnSpPr>
          <p:cNvPr id="215" name="Google Shape;215;p36"/>
          <p:cNvCxnSpPr/>
          <p:nvPr/>
        </p:nvCxnSpPr>
        <p:spPr>
          <a:xfrm>
            <a:off x="2336575" y="3655211"/>
            <a:ext cx="890100" cy="0"/>
          </a:xfrm>
          <a:prstGeom prst="straightConnector1">
            <a:avLst/>
          </a:prstGeom>
          <a:noFill/>
          <a:ln cap="flat" cmpd="sng" w="19050">
            <a:solidFill>
              <a:srgbClr val="FF0000"/>
            </a:solidFill>
            <a:prstDash val="solid"/>
            <a:round/>
            <a:headEnd len="med" w="med" type="none"/>
            <a:tailEnd len="med" w="med" type="none"/>
          </a:ln>
        </p:spPr>
      </p:cxnSp>
      <p:cxnSp>
        <p:nvCxnSpPr>
          <p:cNvPr id="216" name="Google Shape;216;p36"/>
          <p:cNvCxnSpPr/>
          <p:nvPr/>
        </p:nvCxnSpPr>
        <p:spPr>
          <a:xfrm>
            <a:off x="2641375" y="4493411"/>
            <a:ext cx="890100" cy="0"/>
          </a:xfrm>
          <a:prstGeom prst="straightConnector1">
            <a:avLst/>
          </a:prstGeom>
          <a:noFill/>
          <a:ln cap="flat" cmpd="sng" w="19050">
            <a:solidFill>
              <a:srgbClr val="FF0000"/>
            </a:solidFill>
            <a:prstDash val="solid"/>
            <a:round/>
            <a:headEnd len="med" w="med" type="none"/>
            <a:tailEnd len="med" w="med" type="none"/>
          </a:ln>
        </p:spPr>
      </p:cxnSp>
      <p:sp>
        <p:nvSpPr>
          <p:cNvPr id="217" name="Google Shape;217;p36"/>
          <p:cNvSpPr/>
          <p:nvPr/>
        </p:nvSpPr>
        <p:spPr>
          <a:xfrm>
            <a:off x="2806625" y="4281275"/>
            <a:ext cx="439800" cy="168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6"/>
          <p:cNvSpPr/>
          <p:nvPr/>
        </p:nvSpPr>
        <p:spPr>
          <a:xfrm>
            <a:off x="2984892" y="4484008"/>
            <a:ext cx="439800" cy="168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Don't Help You Enforce Dependencies</a:t>
            </a:r>
            <a:endParaRPr/>
          </a:p>
        </p:txBody>
      </p:sp>
      <p:pic>
        <p:nvPicPr>
          <p:cNvPr id="224" name="Google Shape;224;p37"/>
          <p:cNvPicPr preferRelativeResize="0"/>
          <p:nvPr/>
        </p:nvPicPr>
        <p:blipFill>
          <a:blip r:embed="rId3">
            <a:alphaModFix/>
          </a:blip>
          <a:stretch>
            <a:fillRect/>
          </a:stretch>
        </p:blipFill>
        <p:spPr>
          <a:xfrm>
            <a:off x="0" y="1199600"/>
            <a:ext cx="9144002" cy="3909275"/>
          </a:xfrm>
          <a:prstGeom prst="rect">
            <a:avLst/>
          </a:prstGeom>
          <a:noFill/>
          <a:ln>
            <a:noFill/>
          </a:ln>
        </p:spPr>
      </p:pic>
      <p:sp>
        <p:nvSpPr>
          <p:cNvPr id="225" name="Google Shape;225;p37"/>
          <p:cNvSpPr/>
          <p:nvPr/>
        </p:nvSpPr>
        <p:spPr>
          <a:xfrm>
            <a:off x="153949" y="2171300"/>
            <a:ext cx="1267800" cy="2499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7"/>
          <p:cNvSpPr/>
          <p:nvPr/>
        </p:nvSpPr>
        <p:spPr>
          <a:xfrm>
            <a:off x="154006" y="1729150"/>
            <a:ext cx="3558000" cy="168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7"/>
          <p:cNvSpPr/>
          <p:nvPr/>
        </p:nvSpPr>
        <p:spPr>
          <a:xfrm>
            <a:off x="4649802" y="1729150"/>
            <a:ext cx="2709300" cy="168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Notebooks Complicate Collaboration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228650" y="2828925"/>
            <a:ext cx="7593900" cy="23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Collaboration is a Forcing Function for Reproducibility</a:t>
            </a:r>
            <a:endParaRPr/>
          </a:p>
        </p:txBody>
      </p:sp>
      <p:pic>
        <p:nvPicPr>
          <p:cNvPr id="238" name="Google Shape;238;p39"/>
          <p:cNvPicPr preferRelativeResize="0"/>
          <p:nvPr/>
        </p:nvPicPr>
        <p:blipFill>
          <a:blip r:embed="rId3">
            <a:alphaModFix/>
          </a:blip>
          <a:stretch>
            <a:fillRect/>
          </a:stretch>
        </p:blipFill>
        <p:spPr>
          <a:xfrm>
            <a:off x="0" y="0"/>
            <a:ext cx="9144000" cy="28289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Don't Play Well With Source Control</a:t>
            </a:r>
            <a:endParaRPr/>
          </a:p>
        </p:txBody>
      </p:sp>
      <p:sp>
        <p:nvSpPr>
          <p:cNvPr id="244" name="Google Shape;244;p40"/>
          <p:cNvSpPr txBox="1"/>
          <p:nvPr>
            <p:ph idx="1" type="body"/>
          </p:nvPr>
        </p:nvSpPr>
        <p:spPr>
          <a:xfrm>
            <a:off x="311700" y="2344475"/>
            <a:ext cx="4014900" cy="222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distributed source control is the de facto way to collaborate on coding projects</a:t>
            </a:r>
            <a:endParaRPr/>
          </a:p>
        </p:txBody>
      </p:sp>
      <p:pic>
        <p:nvPicPr>
          <p:cNvPr id="245" name="Google Shape;245;p40"/>
          <p:cNvPicPr preferRelativeResize="0"/>
          <p:nvPr/>
        </p:nvPicPr>
        <p:blipFill>
          <a:blip r:embed="rId3">
            <a:alphaModFix/>
          </a:blip>
          <a:stretch>
            <a:fillRect/>
          </a:stretch>
        </p:blipFill>
        <p:spPr>
          <a:xfrm>
            <a:off x="4546850" y="1488625"/>
            <a:ext cx="4456699" cy="2744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41"/>
          <p:cNvPicPr preferRelativeResize="0"/>
          <p:nvPr/>
        </p:nvPicPr>
        <p:blipFill>
          <a:blip r:embed="rId3">
            <a:alphaModFix/>
          </a:blip>
          <a:stretch>
            <a:fillRect/>
          </a:stretch>
        </p:blipFill>
        <p:spPr>
          <a:xfrm>
            <a:off x="0" y="1633475"/>
            <a:ext cx="9143998" cy="2743200"/>
          </a:xfrm>
          <a:prstGeom prst="rect">
            <a:avLst/>
          </a:prstGeom>
          <a:noFill/>
          <a:ln>
            <a:noFill/>
          </a:ln>
        </p:spPr>
      </p:pic>
      <p:pic>
        <p:nvPicPr>
          <p:cNvPr id="251" name="Google Shape;251;p41"/>
          <p:cNvPicPr preferRelativeResize="0"/>
          <p:nvPr/>
        </p:nvPicPr>
        <p:blipFill>
          <a:blip r:embed="rId4">
            <a:alphaModFix/>
          </a:blip>
          <a:stretch>
            <a:fillRect/>
          </a:stretch>
        </p:blipFill>
        <p:spPr>
          <a:xfrm>
            <a:off x="5499456" y="0"/>
            <a:ext cx="3644537" cy="5143500"/>
          </a:xfrm>
          <a:prstGeom prst="rect">
            <a:avLst/>
          </a:prstGeom>
          <a:noFill/>
          <a:ln>
            <a:noFill/>
          </a:ln>
        </p:spPr>
      </p:pic>
      <p:pic>
        <p:nvPicPr>
          <p:cNvPr id="252" name="Google Shape;252;p41"/>
          <p:cNvPicPr preferRelativeResize="0"/>
          <p:nvPr/>
        </p:nvPicPr>
        <p:blipFill>
          <a:blip r:embed="rId5">
            <a:alphaModFix/>
          </a:blip>
          <a:stretch>
            <a:fillRect/>
          </a:stretch>
        </p:blipFill>
        <p:spPr>
          <a:xfrm>
            <a:off x="152400" y="1877025"/>
            <a:ext cx="3415875" cy="3114075"/>
          </a:xfrm>
          <a:prstGeom prst="rect">
            <a:avLst/>
          </a:prstGeom>
          <a:noFill/>
          <a:ln>
            <a:noFill/>
          </a:ln>
        </p:spPr>
      </p:pic>
      <p:pic>
        <p:nvPicPr>
          <p:cNvPr id="253" name="Google Shape;253;p41"/>
          <p:cNvPicPr preferRelativeResize="0"/>
          <p:nvPr/>
        </p:nvPicPr>
        <p:blipFill>
          <a:blip r:embed="rId6">
            <a:alphaModFix/>
          </a:blip>
          <a:stretch>
            <a:fillRect/>
          </a:stretch>
        </p:blipFill>
        <p:spPr>
          <a:xfrm>
            <a:off x="152400" y="3068125"/>
            <a:ext cx="8839200" cy="1922970"/>
          </a:xfrm>
          <a:prstGeom prst="rect">
            <a:avLst/>
          </a:prstGeom>
          <a:noFill/>
          <a:ln>
            <a:noFill/>
          </a:ln>
        </p:spPr>
      </p:pic>
      <p:sp>
        <p:nvSpPr>
          <p:cNvPr id="254" name="Google Shape;25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Lock You Into </a:t>
            </a:r>
            <a:endParaRPr/>
          </a:p>
          <a:p>
            <a:pPr indent="0" lvl="0" marL="0" rtl="0" algn="l">
              <a:spcBef>
                <a:spcPts val="0"/>
              </a:spcBef>
              <a:spcAft>
                <a:spcPts val="0"/>
              </a:spcAft>
              <a:buNone/>
            </a:pPr>
            <a:r>
              <a:rPr lang="en"/>
              <a:t>Using Notebooks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4851" l="0" r="0" t="2564"/>
          <a:stretch/>
        </p:blipFill>
        <p:spPr>
          <a:xfrm>
            <a:off x="0" y="0"/>
            <a:ext cx="9144001"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Conflate "Library" Code and "Experiment" Code</a:t>
            </a:r>
            <a:endParaRPr/>
          </a:p>
        </p:txBody>
      </p:sp>
      <p:pic>
        <p:nvPicPr>
          <p:cNvPr id="260" name="Google Shape;260;p42"/>
          <p:cNvPicPr preferRelativeResize="0"/>
          <p:nvPr/>
        </p:nvPicPr>
        <p:blipFill>
          <a:blip r:embed="rId3">
            <a:alphaModFix/>
          </a:blip>
          <a:stretch>
            <a:fillRect/>
          </a:stretch>
        </p:blipFill>
        <p:spPr>
          <a:xfrm>
            <a:off x="76200" y="1336025"/>
            <a:ext cx="4215449" cy="3350275"/>
          </a:xfrm>
          <a:prstGeom prst="rect">
            <a:avLst/>
          </a:prstGeom>
          <a:noFill/>
          <a:ln>
            <a:noFill/>
          </a:ln>
        </p:spPr>
      </p:pic>
      <p:pic>
        <p:nvPicPr>
          <p:cNvPr id="261" name="Google Shape;261;p42"/>
          <p:cNvPicPr preferRelativeResize="0"/>
          <p:nvPr/>
        </p:nvPicPr>
        <p:blipFill>
          <a:blip r:embed="rId4">
            <a:alphaModFix/>
          </a:blip>
          <a:stretch>
            <a:fillRect/>
          </a:stretch>
        </p:blipFill>
        <p:spPr>
          <a:xfrm>
            <a:off x="4446800" y="1343001"/>
            <a:ext cx="4621000" cy="899850"/>
          </a:xfrm>
          <a:prstGeom prst="rect">
            <a:avLst/>
          </a:prstGeom>
          <a:noFill/>
          <a:ln>
            <a:noFill/>
          </a:ln>
        </p:spPr>
      </p:pic>
      <p:pic>
        <p:nvPicPr>
          <p:cNvPr id="262" name="Google Shape;262;p42"/>
          <p:cNvPicPr preferRelativeResize="0"/>
          <p:nvPr/>
        </p:nvPicPr>
        <p:blipFill>
          <a:blip r:embed="rId5">
            <a:alphaModFix/>
          </a:blip>
          <a:stretch>
            <a:fillRect/>
          </a:stretch>
        </p:blipFill>
        <p:spPr>
          <a:xfrm>
            <a:off x="5082999" y="2335576"/>
            <a:ext cx="3462832" cy="25958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436500" y="614925"/>
            <a:ext cx="2353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0000FF"/>
                </a:solidFill>
              </a:rPr>
              <a:t>Notebooks are a recipe for poorly factored code</a:t>
            </a:r>
            <a:endParaRPr sz="3600">
              <a:solidFill>
                <a:srgbClr val="0000FF"/>
              </a:solidFill>
            </a:endParaRPr>
          </a:p>
        </p:txBody>
      </p:sp>
      <p:pic>
        <p:nvPicPr>
          <p:cNvPr id="268" name="Google Shape;268;p43"/>
          <p:cNvPicPr preferRelativeResize="0"/>
          <p:nvPr/>
        </p:nvPicPr>
        <p:blipFill rotWithShape="1">
          <a:blip r:embed="rId3">
            <a:alphaModFix/>
          </a:blip>
          <a:srcRect b="0" l="0" r="0" t="1019"/>
          <a:stretch/>
        </p:blipFill>
        <p:spPr>
          <a:xfrm>
            <a:off x="2743200" y="201925"/>
            <a:ext cx="6370599" cy="4789175"/>
          </a:xfrm>
          <a:prstGeom prst="rect">
            <a:avLst/>
          </a:prstGeom>
          <a:noFill/>
          <a:ln>
            <a:noFill/>
          </a:ln>
        </p:spPr>
      </p:pic>
      <p:cxnSp>
        <p:nvCxnSpPr>
          <p:cNvPr id="269" name="Google Shape;269;p43"/>
          <p:cNvCxnSpPr/>
          <p:nvPr/>
        </p:nvCxnSpPr>
        <p:spPr>
          <a:xfrm>
            <a:off x="3483875" y="1902250"/>
            <a:ext cx="4856700" cy="0"/>
          </a:xfrm>
          <a:prstGeom prst="straightConnector1">
            <a:avLst/>
          </a:prstGeom>
          <a:noFill/>
          <a:ln cap="flat" cmpd="sng" w="19050">
            <a:solidFill>
              <a:srgbClr val="FF0000"/>
            </a:solidFill>
            <a:prstDash val="solid"/>
            <a:round/>
            <a:headEnd len="med" w="med" type="none"/>
            <a:tailEnd len="med" w="med" type="none"/>
          </a:ln>
        </p:spPr>
      </p:cxnSp>
      <p:cxnSp>
        <p:nvCxnSpPr>
          <p:cNvPr id="270" name="Google Shape;270;p43"/>
          <p:cNvCxnSpPr/>
          <p:nvPr/>
        </p:nvCxnSpPr>
        <p:spPr>
          <a:xfrm>
            <a:off x="3483875" y="2261996"/>
            <a:ext cx="4856700" cy="0"/>
          </a:xfrm>
          <a:prstGeom prst="straightConnector1">
            <a:avLst/>
          </a:prstGeom>
          <a:noFill/>
          <a:ln cap="flat" cmpd="sng" w="19050">
            <a:solidFill>
              <a:srgbClr val="FF0000"/>
            </a:solidFill>
            <a:prstDash val="solid"/>
            <a:round/>
            <a:headEnd len="med" w="med" type="none"/>
            <a:tailEnd len="med" w="med" type="none"/>
          </a:ln>
        </p:spPr>
      </p:cxnSp>
      <p:cxnSp>
        <p:nvCxnSpPr>
          <p:cNvPr id="271" name="Google Shape;271;p43"/>
          <p:cNvCxnSpPr/>
          <p:nvPr/>
        </p:nvCxnSpPr>
        <p:spPr>
          <a:xfrm>
            <a:off x="3483875" y="2598677"/>
            <a:ext cx="2934900" cy="48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Notebooks Frustrate Software-Engineering Best Practices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Engineering?</a:t>
            </a:r>
            <a:endParaRPr/>
          </a:p>
        </p:txBody>
      </p:sp>
      <p:sp>
        <p:nvSpPr>
          <p:cNvPr id="282" name="Google Shape;282;p45"/>
          <p:cNvSpPr txBox="1"/>
          <p:nvPr>
            <p:ph idx="1" type="body"/>
          </p:nvPr>
        </p:nvSpPr>
        <p:spPr>
          <a:xfrm>
            <a:off x="6900" y="1303800"/>
            <a:ext cx="4685400" cy="361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You may not think of your AI experiments as software engineering</a:t>
            </a:r>
            <a:endParaRPr/>
          </a:p>
          <a:p>
            <a:pPr indent="-342900" lvl="0" marL="457200" rtl="0" algn="l">
              <a:spcBef>
                <a:spcPts val="0"/>
              </a:spcBef>
              <a:spcAft>
                <a:spcPts val="0"/>
              </a:spcAft>
              <a:buSzPts val="1800"/>
              <a:buChar char="●"/>
            </a:pPr>
            <a:r>
              <a:rPr lang="en"/>
              <a:t>But I do</a:t>
            </a:r>
            <a:endParaRPr/>
          </a:p>
          <a:p>
            <a:pPr indent="-342900" lvl="0" marL="457200" rtl="0" algn="l">
              <a:spcBef>
                <a:spcPts val="0"/>
              </a:spcBef>
              <a:spcAft>
                <a:spcPts val="0"/>
              </a:spcAft>
              <a:buSzPts val="1800"/>
              <a:buChar char="●"/>
            </a:pPr>
            <a:r>
              <a:rPr lang="en"/>
              <a:t>And you should!</a:t>
            </a:r>
            <a:endParaRPr/>
          </a:p>
          <a:p>
            <a:pPr indent="-342900" lvl="0" marL="457200" rtl="0" algn="l">
              <a:spcBef>
                <a:spcPts val="0"/>
              </a:spcBef>
              <a:spcAft>
                <a:spcPts val="0"/>
              </a:spcAft>
              <a:buSzPts val="1800"/>
              <a:buChar char="●"/>
            </a:pPr>
            <a:r>
              <a:rPr lang="en"/>
              <a:t>I sometimes give talks on "why data scientists should care about software engineering best practices"</a:t>
            </a:r>
            <a:endParaRPr/>
          </a:p>
          <a:p>
            <a:pPr indent="-342900" lvl="0" marL="457200" rtl="0" algn="l">
              <a:spcBef>
                <a:spcPts val="0"/>
              </a:spcBef>
              <a:spcAft>
                <a:spcPts val="0"/>
              </a:spcAft>
              <a:buSzPts val="1800"/>
              <a:buChar char="●"/>
            </a:pPr>
            <a:r>
              <a:rPr lang="en"/>
              <a:t>This is sort of my "why AI researchers should care about software engineering best practices" variant</a:t>
            </a:r>
            <a:endParaRPr/>
          </a:p>
        </p:txBody>
      </p:sp>
      <p:pic>
        <p:nvPicPr>
          <p:cNvPr id="283" name="Google Shape;283;p45"/>
          <p:cNvPicPr preferRelativeResize="0"/>
          <p:nvPr/>
        </p:nvPicPr>
        <p:blipFill>
          <a:blip r:embed="rId3">
            <a:alphaModFix/>
          </a:blip>
          <a:stretch>
            <a:fillRect/>
          </a:stretch>
        </p:blipFill>
        <p:spPr>
          <a:xfrm>
            <a:off x="4768460" y="0"/>
            <a:ext cx="4375537"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animEffect filter="fade" transition="in">
                                      <p:cBhvr>
                                        <p:cTn dur="1000"/>
                                        <p:tgtEl>
                                          <p:spTgt spid="2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animEffect filter="fade" transition="in">
                                      <p:cBhvr>
                                        <p:cTn dur="1000"/>
                                        <p:tgtEl>
                                          <p:spTgt spid="2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2" st="2"/>
                                            </p:txEl>
                                          </p:spTgt>
                                        </p:tgtEl>
                                        <p:attrNameLst>
                                          <p:attrName>style.visibility</p:attrName>
                                        </p:attrNameLst>
                                      </p:cBhvr>
                                      <p:to>
                                        <p:strVal val="visible"/>
                                      </p:to>
                                    </p:set>
                                    <p:animEffect filter="fade" transition="in">
                                      <p:cBhvr>
                                        <p:cTn dur="1000"/>
                                        <p:tgtEl>
                                          <p:spTgt spid="2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3" st="3"/>
                                            </p:txEl>
                                          </p:spTgt>
                                        </p:tgtEl>
                                        <p:attrNameLst>
                                          <p:attrName>style.visibility</p:attrName>
                                        </p:attrNameLst>
                                      </p:cBhvr>
                                      <p:to>
                                        <p:strVal val="visible"/>
                                      </p:to>
                                    </p:set>
                                    <p:animEffect filter="fade" transition="in">
                                      <p:cBhvr>
                                        <p:cTn dur="1000"/>
                                        <p:tgtEl>
                                          <p:spTgt spid="2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4" st="4"/>
                                            </p:txEl>
                                          </p:spTgt>
                                        </p:tgtEl>
                                        <p:attrNameLst>
                                          <p:attrName>style.visibility</p:attrName>
                                        </p:attrNameLst>
                                      </p:cBhvr>
                                      <p:to>
                                        <p:strVal val="visible"/>
                                      </p:to>
                                    </p:set>
                                    <p:animEffect filter="fade" transition="in">
                                      <p:cBhvr>
                                        <p:cTn dur="1000"/>
                                        <p:tgtEl>
                                          <p:spTgt spid="28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Complicate Code Reviews</a:t>
            </a:r>
            <a:endParaRPr/>
          </a:p>
        </p:txBody>
      </p:sp>
      <p:sp>
        <p:nvSpPr>
          <p:cNvPr id="289" name="Google Shape;289;p46"/>
          <p:cNvSpPr txBox="1"/>
          <p:nvPr>
            <p:ph idx="1" type="body"/>
          </p:nvPr>
        </p:nvSpPr>
        <p:spPr>
          <a:xfrm>
            <a:off x="192350" y="1224075"/>
            <a:ext cx="3650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Code reviews are an early bulwark against incorrect code (and hence incorrect science)</a:t>
            </a:r>
            <a:endParaRPr/>
          </a:p>
          <a:p>
            <a:pPr indent="-342900" lvl="0" marL="457200" rtl="0" algn="l">
              <a:spcBef>
                <a:spcPts val="0"/>
              </a:spcBef>
              <a:spcAft>
                <a:spcPts val="0"/>
              </a:spcAft>
              <a:buSzPts val="1800"/>
              <a:buChar char="●"/>
            </a:pPr>
            <a:r>
              <a:rPr lang="en"/>
              <a:t>Code reviews help you grow as a coder and as a scientist</a:t>
            </a:r>
            <a:endParaRPr/>
          </a:p>
        </p:txBody>
      </p:sp>
      <p:pic>
        <p:nvPicPr>
          <p:cNvPr id="290" name="Google Shape;290;p46"/>
          <p:cNvPicPr preferRelativeResize="0"/>
          <p:nvPr/>
        </p:nvPicPr>
        <p:blipFill>
          <a:blip r:embed="rId3">
            <a:alphaModFix/>
          </a:blip>
          <a:stretch>
            <a:fillRect/>
          </a:stretch>
        </p:blipFill>
        <p:spPr>
          <a:xfrm>
            <a:off x="3962075" y="1349986"/>
            <a:ext cx="5077225" cy="3021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animEffect filter="fade" transition="in">
                                      <p:cBhvr>
                                        <p:cTn dur="1000"/>
                                        <p:tgtEl>
                                          <p:spTgt spid="2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1" st="1"/>
                                            </p:txEl>
                                          </p:spTgt>
                                        </p:tgtEl>
                                        <p:attrNameLst>
                                          <p:attrName>style.visibility</p:attrName>
                                        </p:attrNameLst>
                                      </p:cBhvr>
                                      <p:to>
                                        <p:strVal val="visible"/>
                                      </p:to>
                                    </p:set>
                                    <p:animEffect filter="fade" transition="in">
                                      <p:cBhvr>
                                        <p:cTn dur="1000"/>
                                        <p:tgtEl>
                                          <p:spTgt spid="28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Make it Hard to Unit Test</a:t>
            </a:r>
            <a:endParaRPr/>
          </a:p>
        </p:txBody>
      </p:sp>
      <p:sp>
        <p:nvSpPr>
          <p:cNvPr id="296" name="Google Shape;296;p47"/>
          <p:cNvSpPr/>
          <p:nvPr/>
        </p:nvSpPr>
        <p:spPr>
          <a:xfrm>
            <a:off x="5320250" y="2029025"/>
            <a:ext cx="3329700" cy="26613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load data</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maybe assert something</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train model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maybe assert something</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get results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maybe assert something</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save results</a:t>
            </a:r>
            <a:endParaRPr>
              <a:latin typeface="Consolas"/>
              <a:ea typeface="Consolas"/>
              <a:cs typeface="Consolas"/>
              <a:sym typeface="Consolas"/>
            </a:endParaRPr>
          </a:p>
        </p:txBody>
      </p:sp>
      <p:sp>
        <p:nvSpPr>
          <p:cNvPr id="297" name="Google Shape;297;p47"/>
          <p:cNvSpPr txBox="1"/>
          <p:nvPr/>
        </p:nvSpPr>
        <p:spPr>
          <a:xfrm>
            <a:off x="6283300" y="1556275"/>
            <a:ext cx="9318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elex"/>
                <a:ea typeface="Telex"/>
                <a:cs typeface="Telex"/>
                <a:sym typeface="Telex"/>
              </a:rPr>
              <a:t>ai.ipynb</a:t>
            </a:r>
            <a:endParaRPr>
              <a:latin typeface="Telex"/>
              <a:ea typeface="Telex"/>
              <a:cs typeface="Telex"/>
              <a:sym typeface="Telex"/>
            </a:endParaRPr>
          </a:p>
        </p:txBody>
      </p:sp>
      <p:sp>
        <p:nvSpPr>
          <p:cNvPr id="298" name="Google Shape;298;p47"/>
          <p:cNvSpPr txBox="1"/>
          <p:nvPr>
            <p:ph idx="1" type="body"/>
          </p:nvPr>
        </p:nvSpPr>
        <p:spPr>
          <a:xfrm>
            <a:off x="311700" y="1152475"/>
            <a:ext cx="4872300" cy="364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Unit tests assure you that small pieces of your logic are correct</a:t>
            </a:r>
            <a:endParaRPr/>
          </a:p>
          <a:p>
            <a:pPr indent="-342900" lvl="0" marL="457200" rtl="0" algn="l">
              <a:spcBef>
                <a:spcPts val="0"/>
              </a:spcBef>
              <a:spcAft>
                <a:spcPts val="0"/>
              </a:spcAft>
              <a:buSzPts val="1800"/>
              <a:buChar char="●"/>
            </a:pPr>
            <a:r>
              <a:rPr lang="en"/>
              <a:t>Unit tests make it easy to iterate by running your model end-to-end on small datasets</a:t>
            </a:r>
            <a:endParaRPr/>
          </a:p>
          <a:p>
            <a:pPr indent="-342900" lvl="0" marL="457200" rtl="0" algn="l">
              <a:spcBef>
                <a:spcPts val="0"/>
              </a:spcBef>
              <a:spcAft>
                <a:spcPts val="0"/>
              </a:spcAft>
              <a:buSzPts val="1800"/>
              <a:buChar char="●"/>
            </a:pPr>
            <a:r>
              <a:rPr lang="en"/>
              <a:t>Unit tests make it safe to refactor your code</a:t>
            </a:r>
            <a:endParaRPr/>
          </a:p>
          <a:p>
            <a:pPr indent="-342900" lvl="0" marL="457200" rtl="0" algn="l">
              <a:spcBef>
                <a:spcPts val="0"/>
              </a:spcBef>
              <a:spcAft>
                <a:spcPts val="0"/>
              </a:spcAft>
              <a:buSzPts val="1800"/>
              <a:buChar char="●"/>
            </a:pPr>
            <a:r>
              <a:rPr lang="en"/>
              <a:t>Unit tests are small working examples</a:t>
            </a:r>
            <a:endParaRPr/>
          </a:p>
          <a:p>
            <a:pPr indent="-342900" lvl="0" marL="457200" rtl="0" algn="l">
              <a:lnSpc>
                <a:spcPct val="100000"/>
              </a:lnSpc>
              <a:spcBef>
                <a:spcPts val="0"/>
              </a:spcBef>
              <a:spcAft>
                <a:spcPts val="0"/>
              </a:spcAft>
              <a:buSzPts val="1800"/>
              <a:buChar char="●"/>
            </a:pPr>
            <a:r>
              <a:rPr lang="en"/>
              <a:t>Yes, you can put </a:t>
            </a:r>
            <a:r>
              <a:rPr lang="en">
                <a:solidFill>
                  <a:srgbClr val="AF00DB"/>
                </a:solidFill>
                <a:latin typeface="Courier New"/>
                <a:ea typeface="Courier New"/>
                <a:cs typeface="Courier New"/>
                <a:sym typeface="Courier New"/>
              </a:rPr>
              <a:t>assert</a:t>
            </a:r>
            <a:r>
              <a:rPr lang="en"/>
              <a:t>s in your notebook, but </a:t>
            </a:r>
            <a:r>
              <a:rPr b="1" lang="en"/>
              <a:t>you want to be able to run your tests without running your experiment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0" st="0"/>
                                            </p:txEl>
                                          </p:spTgt>
                                        </p:tgtEl>
                                        <p:attrNameLst>
                                          <p:attrName>style.visibility</p:attrName>
                                        </p:attrNameLst>
                                      </p:cBhvr>
                                      <p:to>
                                        <p:strVal val="visible"/>
                                      </p:to>
                                    </p:set>
                                    <p:animEffect filter="fade" transition="in">
                                      <p:cBhvr>
                                        <p:cTn dur="1000"/>
                                        <p:tgtEl>
                                          <p:spTgt spid="2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1" st="1"/>
                                            </p:txEl>
                                          </p:spTgt>
                                        </p:tgtEl>
                                        <p:attrNameLst>
                                          <p:attrName>style.visibility</p:attrName>
                                        </p:attrNameLst>
                                      </p:cBhvr>
                                      <p:to>
                                        <p:strVal val="visible"/>
                                      </p:to>
                                    </p:set>
                                    <p:animEffect filter="fade" transition="in">
                                      <p:cBhvr>
                                        <p:cTn dur="1000"/>
                                        <p:tgtEl>
                                          <p:spTgt spid="2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2" st="2"/>
                                            </p:txEl>
                                          </p:spTgt>
                                        </p:tgtEl>
                                        <p:attrNameLst>
                                          <p:attrName>style.visibility</p:attrName>
                                        </p:attrNameLst>
                                      </p:cBhvr>
                                      <p:to>
                                        <p:strVal val="visible"/>
                                      </p:to>
                                    </p:set>
                                    <p:animEffect filter="fade" transition="in">
                                      <p:cBhvr>
                                        <p:cTn dur="1000"/>
                                        <p:tgtEl>
                                          <p:spTgt spid="2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3" st="3"/>
                                            </p:txEl>
                                          </p:spTgt>
                                        </p:tgtEl>
                                        <p:attrNameLst>
                                          <p:attrName>style.visibility</p:attrName>
                                        </p:attrNameLst>
                                      </p:cBhvr>
                                      <p:to>
                                        <p:strVal val="visible"/>
                                      </p:to>
                                    </p:set>
                                    <p:animEffect filter="fade" transition="in">
                                      <p:cBhvr>
                                        <p:cTn dur="1000"/>
                                        <p:tgtEl>
                                          <p:spTgt spid="2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4" st="4"/>
                                            </p:txEl>
                                          </p:spTgt>
                                        </p:tgtEl>
                                        <p:attrNameLst>
                                          <p:attrName>style.visibility</p:attrName>
                                        </p:attrNameLst>
                                      </p:cBhvr>
                                      <p:to>
                                        <p:strVal val="visible"/>
                                      </p:to>
                                    </p:set>
                                    <p:animEffect filter="fade" transition="in">
                                      <p:cBhvr>
                                        <p:cTn dur="1000"/>
                                        <p:tgtEl>
                                          <p:spTgt spid="2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490250" y="450150"/>
            <a:ext cx="416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Yeah, but what do unit tests for AI experiments even look like?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Tests for AI Experiments</a:t>
            </a:r>
            <a:endParaRPr/>
          </a:p>
        </p:txBody>
      </p:sp>
      <p:pic>
        <p:nvPicPr>
          <p:cNvPr id="309" name="Google Shape;309;p49"/>
          <p:cNvPicPr preferRelativeResize="0"/>
          <p:nvPr/>
        </p:nvPicPr>
        <p:blipFill>
          <a:blip r:embed="rId3">
            <a:alphaModFix/>
          </a:blip>
          <a:stretch>
            <a:fillRect/>
          </a:stretch>
        </p:blipFill>
        <p:spPr>
          <a:xfrm>
            <a:off x="0" y="1353092"/>
            <a:ext cx="9144001" cy="3351716"/>
          </a:xfrm>
          <a:prstGeom prst="rect">
            <a:avLst/>
          </a:prstGeom>
          <a:noFill/>
          <a:ln>
            <a:noFill/>
          </a:ln>
        </p:spPr>
      </p:pic>
      <p:sp>
        <p:nvSpPr>
          <p:cNvPr id="310" name="Google Shape;310;p49"/>
          <p:cNvSpPr/>
          <p:nvPr/>
        </p:nvSpPr>
        <p:spPr>
          <a:xfrm>
            <a:off x="5814600" y="1761007"/>
            <a:ext cx="1945200" cy="2010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elex"/>
                <a:ea typeface="Telex"/>
                <a:cs typeface="Telex"/>
                <a:sym typeface="Telex"/>
              </a:rPr>
              <a:t>tiny known dataset</a:t>
            </a:r>
            <a:endParaRPr>
              <a:latin typeface="Telex"/>
              <a:ea typeface="Telex"/>
              <a:cs typeface="Telex"/>
              <a:sym typeface="Telex"/>
            </a:endParaRPr>
          </a:p>
        </p:txBody>
      </p:sp>
      <p:sp>
        <p:nvSpPr>
          <p:cNvPr id="311" name="Google Shape;311;p49"/>
          <p:cNvSpPr/>
          <p:nvPr/>
        </p:nvSpPr>
        <p:spPr>
          <a:xfrm>
            <a:off x="5433600" y="2065800"/>
            <a:ext cx="2108700" cy="2010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elex"/>
                <a:ea typeface="Telex"/>
                <a:cs typeface="Telex"/>
                <a:sym typeface="Telex"/>
              </a:rPr>
              <a:t>check that model runs</a:t>
            </a:r>
            <a:endParaRPr>
              <a:latin typeface="Telex"/>
              <a:ea typeface="Telex"/>
              <a:cs typeface="Telex"/>
              <a:sym typeface="Telex"/>
            </a:endParaRPr>
          </a:p>
        </p:txBody>
      </p:sp>
      <p:sp>
        <p:nvSpPr>
          <p:cNvPr id="312" name="Google Shape;312;p49"/>
          <p:cNvSpPr/>
          <p:nvPr/>
        </p:nvSpPr>
        <p:spPr>
          <a:xfrm>
            <a:off x="3452400" y="2370600"/>
            <a:ext cx="3946800" cy="2010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elex"/>
                <a:ea typeface="Telex"/>
                <a:cs typeface="Telex"/>
                <a:sym typeface="Telex"/>
              </a:rPr>
              <a:t>check that output has the right fields</a:t>
            </a:r>
            <a:endParaRPr>
              <a:latin typeface="Telex"/>
              <a:ea typeface="Telex"/>
              <a:cs typeface="Telex"/>
              <a:sym typeface="Telex"/>
            </a:endParaRPr>
          </a:p>
        </p:txBody>
      </p:sp>
      <p:sp>
        <p:nvSpPr>
          <p:cNvPr id="313" name="Google Shape;313;p49"/>
          <p:cNvSpPr/>
          <p:nvPr/>
        </p:nvSpPr>
        <p:spPr>
          <a:xfrm>
            <a:off x="3376200" y="2944398"/>
            <a:ext cx="3946800" cy="2010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elex"/>
                <a:ea typeface="Telex"/>
                <a:cs typeface="Telex"/>
                <a:sym typeface="Telex"/>
              </a:rPr>
              <a:t>check that output has the right shape</a:t>
            </a:r>
            <a:endParaRPr>
              <a:latin typeface="Telex"/>
              <a:ea typeface="Telex"/>
              <a:cs typeface="Telex"/>
              <a:sym typeface="Telex"/>
            </a:endParaRPr>
          </a:p>
        </p:txBody>
      </p:sp>
      <p:sp>
        <p:nvSpPr>
          <p:cNvPr id="314" name="Google Shape;314;p49"/>
          <p:cNvSpPr/>
          <p:nvPr/>
        </p:nvSpPr>
        <p:spPr>
          <a:xfrm>
            <a:off x="3071400" y="4696998"/>
            <a:ext cx="3946800" cy="2010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elex"/>
                <a:ea typeface="Telex"/>
                <a:cs typeface="Telex"/>
                <a:sym typeface="Telex"/>
              </a:rPr>
              <a:t>check that output has reasonable values</a:t>
            </a:r>
            <a:endParaRPr>
              <a:latin typeface="Telex"/>
              <a:ea typeface="Telex"/>
              <a:cs typeface="Telex"/>
              <a:sym typeface="Telex"/>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Notebooks Make Science Harder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Are Hard to Parametrize</a:t>
            </a:r>
            <a:endParaRPr/>
          </a:p>
        </p:txBody>
      </p:sp>
      <p:pic>
        <p:nvPicPr>
          <p:cNvPr id="325" name="Google Shape;325;p51"/>
          <p:cNvPicPr preferRelativeResize="0"/>
          <p:nvPr/>
        </p:nvPicPr>
        <p:blipFill>
          <a:blip r:embed="rId3">
            <a:alphaModFix/>
          </a:blip>
          <a:stretch>
            <a:fillRect/>
          </a:stretch>
        </p:blipFill>
        <p:spPr>
          <a:xfrm>
            <a:off x="1236451" y="1181700"/>
            <a:ext cx="6831024" cy="3842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Research Engineer?</a:t>
            </a:r>
            <a:endParaRPr/>
          </a:p>
        </p:txBody>
      </p:sp>
      <p:sp>
        <p:nvSpPr>
          <p:cNvPr id="76" name="Google Shape;76;p16"/>
          <p:cNvSpPr txBox="1"/>
          <p:nvPr>
            <p:ph idx="1" type="body"/>
          </p:nvPr>
        </p:nvSpPr>
        <p:spPr>
          <a:xfrm>
            <a:off x="311700" y="1152475"/>
            <a:ext cx="5404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 not a researcher</a:t>
            </a:r>
            <a:endParaRPr/>
          </a:p>
          <a:p>
            <a:pPr indent="-317500" lvl="1" marL="914400" rtl="0" algn="l">
              <a:spcBef>
                <a:spcPts val="0"/>
              </a:spcBef>
              <a:spcAft>
                <a:spcPts val="0"/>
              </a:spcAft>
              <a:buSzPts val="1400"/>
              <a:buChar char="○"/>
            </a:pPr>
            <a:r>
              <a:rPr lang="en"/>
              <a:t>(although I can pretend to be one)</a:t>
            </a:r>
            <a:endParaRPr/>
          </a:p>
          <a:p>
            <a:pPr indent="-342900" lvl="0" marL="457200" rtl="0" algn="l">
              <a:spcBef>
                <a:spcPts val="0"/>
              </a:spcBef>
              <a:spcAft>
                <a:spcPts val="0"/>
              </a:spcAft>
              <a:buSzPts val="1800"/>
              <a:buChar char="●"/>
            </a:pPr>
            <a:r>
              <a:rPr lang="en"/>
              <a:t>I'm an engineer who </a:t>
            </a:r>
            <a:r>
              <a:rPr i="1" lang="en"/>
              <a:t>cares deeply</a:t>
            </a:r>
            <a:r>
              <a:rPr lang="en"/>
              <a:t> about research</a:t>
            </a:r>
            <a:endParaRPr/>
          </a:p>
          <a:p>
            <a:pPr indent="-342900" lvl="0" marL="457200" rtl="0" algn="l">
              <a:spcBef>
                <a:spcPts val="0"/>
              </a:spcBef>
              <a:spcAft>
                <a:spcPts val="0"/>
              </a:spcAft>
              <a:buSzPts val="1800"/>
              <a:buChar char="●"/>
            </a:pPr>
            <a:r>
              <a:rPr lang="en"/>
              <a:t>My job is to help researchers be successful</a:t>
            </a:r>
            <a:endParaRPr/>
          </a:p>
          <a:p>
            <a:pPr indent="-317500" lvl="1" marL="914400" rtl="0" algn="l">
              <a:spcBef>
                <a:spcPts val="0"/>
              </a:spcBef>
              <a:spcAft>
                <a:spcPts val="0"/>
              </a:spcAft>
              <a:buSzPts val="1400"/>
              <a:buChar char="○"/>
            </a:pPr>
            <a:r>
              <a:rPr lang="en"/>
              <a:t>by building tools for them</a:t>
            </a:r>
            <a:endParaRPr/>
          </a:p>
          <a:p>
            <a:pPr indent="-317500" lvl="1" marL="914400" rtl="0" algn="l">
              <a:spcBef>
                <a:spcPts val="0"/>
              </a:spcBef>
              <a:spcAft>
                <a:spcPts val="0"/>
              </a:spcAft>
              <a:buSzPts val="1400"/>
              <a:buChar char="○"/>
            </a:pPr>
            <a:r>
              <a:rPr lang="en"/>
              <a:t>by advocating best practices</a:t>
            </a:r>
            <a:endParaRPr/>
          </a:p>
          <a:p>
            <a:pPr indent="-317500" lvl="1" marL="914400" rtl="0" algn="l">
              <a:spcBef>
                <a:spcPts val="0"/>
              </a:spcBef>
              <a:spcAft>
                <a:spcPts val="0"/>
              </a:spcAft>
              <a:buSzPts val="1400"/>
              <a:buChar char="○"/>
            </a:pPr>
            <a:r>
              <a:rPr lang="en"/>
              <a:t>and also by collaborating with them</a:t>
            </a:r>
            <a:endParaRPr/>
          </a:p>
          <a:p>
            <a:pPr indent="-342900" lvl="0" marL="457200" rtl="0" algn="l">
              <a:spcBef>
                <a:spcPts val="0"/>
              </a:spcBef>
              <a:spcAft>
                <a:spcPts val="0"/>
              </a:spcAft>
              <a:buSzPts val="1800"/>
              <a:buChar char="●"/>
            </a:pPr>
            <a:r>
              <a:rPr lang="en"/>
              <a:t>And so my job involves thinking a lot about reproducibility</a:t>
            </a:r>
            <a:endParaRPr/>
          </a:p>
        </p:txBody>
      </p:sp>
      <p:pic>
        <p:nvPicPr>
          <p:cNvPr id="77" name="Google Shape;77;p16"/>
          <p:cNvPicPr preferRelativeResize="0"/>
          <p:nvPr/>
        </p:nvPicPr>
        <p:blipFill rotWithShape="1">
          <a:blip r:embed="rId3">
            <a:alphaModFix/>
          </a:blip>
          <a:srcRect b="0" l="33742" r="24183" t="0"/>
          <a:stretch/>
        </p:blipFill>
        <p:spPr>
          <a:xfrm>
            <a:off x="5897975" y="0"/>
            <a:ext cx="324602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0" st="0"/>
                                            </p:txEl>
                                          </p:spTgt>
                                        </p:tgtEl>
                                        <p:attrNameLst>
                                          <p:attrName>style.visibility</p:attrName>
                                        </p:attrNameLst>
                                      </p:cBhvr>
                                      <p:to>
                                        <p:strVal val="visible"/>
                                      </p:to>
                                    </p:set>
                                    <p:animEffect filter="fade" transition="in">
                                      <p:cBhvr>
                                        <p:cTn dur="1000"/>
                                        <p:tgtEl>
                                          <p:spTgt spid="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1" st="1"/>
                                            </p:txEl>
                                          </p:spTgt>
                                        </p:tgtEl>
                                        <p:attrNameLst>
                                          <p:attrName>style.visibility</p:attrName>
                                        </p:attrNameLst>
                                      </p:cBhvr>
                                      <p:to>
                                        <p:strVal val="visible"/>
                                      </p:to>
                                    </p:set>
                                    <p:animEffect filter="fade" transition="in">
                                      <p:cBhvr>
                                        <p:cTn dur="1000"/>
                                        <p:tgtEl>
                                          <p:spTgt spid="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2" st="2"/>
                                            </p:txEl>
                                          </p:spTgt>
                                        </p:tgtEl>
                                        <p:attrNameLst>
                                          <p:attrName>style.visibility</p:attrName>
                                        </p:attrNameLst>
                                      </p:cBhvr>
                                      <p:to>
                                        <p:strVal val="visible"/>
                                      </p:to>
                                    </p:set>
                                    <p:animEffect filter="fade" transition="in">
                                      <p:cBhvr>
                                        <p:cTn dur="1000"/>
                                        <p:tgtEl>
                                          <p:spTgt spid="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3" st="3"/>
                                            </p:txEl>
                                          </p:spTgt>
                                        </p:tgtEl>
                                        <p:attrNameLst>
                                          <p:attrName>style.visibility</p:attrName>
                                        </p:attrNameLst>
                                      </p:cBhvr>
                                      <p:to>
                                        <p:strVal val="visible"/>
                                      </p:to>
                                    </p:set>
                                    <p:animEffect filter="fade" transition="in">
                                      <p:cBhvr>
                                        <p:cTn dur="1000"/>
                                        <p:tgtEl>
                                          <p:spTgt spid="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4" st="4"/>
                                            </p:txEl>
                                          </p:spTgt>
                                        </p:tgtEl>
                                        <p:attrNameLst>
                                          <p:attrName>style.visibility</p:attrName>
                                        </p:attrNameLst>
                                      </p:cBhvr>
                                      <p:to>
                                        <p:strVal val="visible"/>
                                      </p:to>
                                    </p:set>
                                    <p:animEffect filter="fade" transition="in">
                                      <p:cBhvr>
                                        <p:cTn dur="1000"/>
                                        <p:tgtEl>
                                          <p:spTgt spid="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5" st="5"/>
                                            </p:txEl>
                                          </p:spTgt>
                                        </p:tgtEl>
                                        <p:attrNameLst>
                                          <p:attrName>style.visibility</p:attrName>
                                        </p:attrNameLst>
                                      </p:cBhvr>
                                      <p:to>
                                        <p:strVal val="visible"/>
                                      </p:to>
                                    </p:set>
                                    <p:animEffect filter="fade" transition="in">
                                      <p:cBhvr>
                                        <p:cTn dur="1000"/>
                                        <p:tgtEl>
                                          <p:spTgt spid="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6" st="6"/>
                                            </p:txEl>
                                          </p:spTgt>
                                        </p:tgtEl>
                                        <p:attrNameLst>
                                          <p:attrName>style.visibility</p:attrName>
                                        </p:attrNameLst>
                                      </p:cBhvr>
                                      <p:to>
                                        <p:strVal val="visible"/>
                                      </p:to>
                                    </p:set>
                                    <p:animEffect filter="fade" transition="in">
                                      <p:cBhvr>
                                        <p:cTn dur="1000"/>
                                        <p:tgtEl>
                                          <p:spTgt spid="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7" st="7"/>
                                            </p:txEl>
                                          </p:spTgt>
                                        </p:tgtEl>
                                        <p:attrNameLst>
                                          <p:attrName>style.visibility</p:attrName>
                                        </p:attrNameLst>
                                      </p:cBhvr>
                                      <p:to>
                                        <p:strVal val="visible"/>
                                      </p:to>
                                    </p:set>
                                    <p:animEffect filter="fade" transition="in">
                                      <p:cBhvr>
                                        <p:cTn dur="1000"/>
                                        <p:tgtEl>
                                          <p:spTgt spid="7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2"/>
          <p:cNvSpPr txBox="1"/>
          <p:nvPr>
            <p:ph type="title"/>
          </p:nvPr>
        </p:nvSpPr>
        <p:spPr>
          <a:xfrm>
            <a:off x="311700" y="445025"/>
            <a:ext cx="3734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Lump Together Code and Data</a:t>
            </a:r>
            <a:endParaRPr/>
          </a:p>
        </p:txBody>
      </p:sp>
      <p:sp>
        <p:nvSpPr>
          <p:cNvPr id="331" name="Google Shape;331;p52"/>
          <p:cNvSpPr txBox="1"/>
          <p:nvPr>
            <p:ph idx="1" type="body"/>
          </p:nvPr>
        </p:nvSpPr>
        <p:spPr>
          <a:xfrm>
            <a:off x="101200" y="1901975"/>
            <a:ext cx="4302300" cy="315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Often you'll run many experiments with the same code but different parameters</a:t>
            </a:r>
            <a:endParaRPr/>
          </a:p>
          <a:p>
            <a:pPr indent="-342900" lvl="0" marL="457200" rtl="0" algn="l">
              <a:spcBef>
                <a:spcPts val="0"/>
              </a:spcBef>
              <a:spcAft>
                <a:spcPts val="0"/>
              </a:spcAft>
              <a:buSzPts val="1800"/>
              <a:buChar char="●"/>
            </a:pPr>
            <a:r>
              <a:rPr lang="en"/>
              <a:t>For analysis it can be good to have your results mixed in</a:t>
            </a:r>
            <a:endParaRPr/>
          </a:p>
          <a:p>
            <a:pPr indent="-342900" lvl="0" marL="457200" rtl="0" algn="l">
              <a:spcBef>
                <a:spcPts val="0"/>
              </a:spcBef>
              <a:spcAft>
                <a:spcPts val="0"/>
              </a:spcAft>
              <a:buSzPts val="1800"/>
              <a:buChar char="●"/>
            </a:pPr>
            <a:r>
              <a:rPr lang="en"/>
              <a:t>For science you want to aggregate results across experiments</a:t>
            </a:r>
            <a:endParaRPr/>
          </a:p>
          <a:p>
            <a:pPr indent="-342900" lvl="0" marL="457200" rtl="0" algn="l">
              <a:spcBef>
                <a:spcPts val="0"/>
              </a:spcBef>
              <a:spcAft>
                <a:spcPts val="0"/>
              </a:spcAft>
              <a:buSzPts val="1800"/>
              <a:buChar char="●"/>
            </a:pPr>
            <a:r>
              <a:rPr lang="en"/>
              <a:t>For science you want your results to have a life of their own</a:t>
            </a:r>
            <a:endParaRPr/>
          </a:p>
        </p:txBody>
      </p:sp>
      <p:pic>
        <p:nvPicPr>
          <p:cNvPr id="332" name="Google Shape;332;p52"/>
          <p:cNvPicPr preferRelativeResize="0"/>
          <p:nvPr/>
        </p:nvPicPr>
        <p:blipFill rotWithShape="1">
          <a:blip r:embed="rId3">
            <a:alphaModFix/>
          </a:blip>
          <a:srcRect b="0" l="17600" r="23693" t="0"/>
          <a:stretch/>
        </p:blipFill>
        <p:spPr>
          <a:xfrm>
            <a:off x="4614570" y="0"/>
            <a:ext cx="4529432"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3"/>
          <p:cNvSpPr txBox="1"/>
          <p:nvPr>
            <p:ph type="title"/>
          </p:nvPr>
        </p:nvSpPr>
        <p:spPr>
          <a:xfrm>
            <a:off x="692700" y="2045225"/>
            <a:ext cx="3948600" cy="11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 Code Can't Easily Be Built On</a:t>
            </a:r>
            <a:endParaRPr/>
          </a:p>
        </p:txBody>
      </p:sp>
      <p:pic>
        <p:nvPicPr>
          <p:cNvPr id="338" name="Google Shape;338;p53"/>
          <p:cNvPicPr preferRelativeResize="0"/>
          <p:nvPr/>
        </p:nvPicPr>
        <p:blipFill rotWithShape="1">
          <a:blip r:embed="rId3">
            <a:alphaModFix/>
          </a:blip>
          <a:srcRect b="0" l="15080" r="36224" t="0"/>
          <a:stretch/>
        </p:blipFill>
        <p:spPr>
          <a:xfrm>
            <a:off x="5659325" y="0"/>
            <a:ext cx="3484675"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Short</a:t>
            </a:r>
            <a:endParaRPr/>
          </a:p>
        </p:txBody>
      </p:sp>
      <p:sp>
        <p:nvSpPr>
          <p:cNvPr id="344" name="Google Shape;344;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"Notebooks as a source of reproducibility" presupposes a </a:t>
            </a:r>
            <a:r>
              <a:rPr i="1" lang="en"/>
              <a:t>static</a:t>
            </a:r>
            <a:r>
              <a:rPr lang="en"/>
              <a:t> view of AI as a science:</a:t>
            </a:r>
            <a:endParaRPr/>
          </a:p>
          <a:p>
            <a:pPr indent="-317500" lvl="1" marL="914400" rtl="0" algn="l">
              <a:spcBef>
                <a:spcPts val="0"/>
              </a:spcBef>
              <a:spcAft>
                <a:spcPts val="0"/>
              </a:spcAft>
              <a:buSzPts val="1400"/>
              <a:buChar char="○"/>
            </a:pPr>
            <a:r>
              <a:rPr lang="en"/>
              <a:t>"I did some science, now here is an artifact containing the code and data"</a:t>
            </a:r>
            <a:endParaRPr/>
          </a:p>
          <a:p>
            <a:pPr indent="-342900" lvl="0" marL="457200" rtl="0" algn="l">
              <a:spcBef>
                <a:spcPts val="0"/>
              </a:spcBef>
              <a:spcAft>
                <a:spcPts val="0"/>
              </a:spcAft>
              <a:buSzPts val="1800"/>
              <a:buChar char="●"/>
            </a:pPr>
            <a:r>
              <a:rPr lang="en"/>
              <a:t>I'm advocating for a </a:t>
            </a:r>
            <a:r>
              <a:rPr i="1" lang="en"/>
              <a:t>dynamic</a:t>
            </a:r>
            <a:r>
              <a:rPr lang="en"/>
              <a:t> view:</a:t>
            </a:r>
            <a:endParaRPr/>
          </a:p>
          <a:p>
            <a:pPr indent="-317500" lvl="1" marL="914400" rtl="0" algn="l">
              <a:spcBef>
                <a:spcPts val="0"/>
              </a:spcBef>
              <a:spcAft>
                <a:spcPts val="0"/>
              </a:spcAft>
              <a:buSzPts val="1400"/>
              <a:buChar char="○"/>
            </a:pPr>
            <a:r>
              <a:rPr lang="en"/>
              <a:t>"I did some science, now you do some more science </a:t>
            </a:r>
            <a:r>
              <a:rPr i="1" lang="en"/>
              <a:t>on top of it</a:t>
            </a:r>
            <a:r>
              <a:rPr lang="en"/>
              <a:t>"</a:t>
            </a:r>
            <a:endParaRPr/>
          </a:p>
          <a:p>
            <a:pPr indent="-317500" lvl="1" marL="914400" rtl="0" algn="l">
              <a:spcBef>
                <a:spcPts val="0"/>
              </a:spcBef>
              <a:spcAft>
                <a:spcPts val="0"/>
              </a:spcAft>
              <a:buSzPts val="1400"/>
              <a:buChar char="○"/>
            </a:pPr>
            <a:r>
              <a:rPr lang="en"/>
              <a:t>Which is the kind of reproducibility that moves AI forward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000"/>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000"/>
                                        <p:tgtEl>
                                          <p:spTgt spid="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1000"/>
                                        <p:tgtEl>
                                          <p:spTgt spid="3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animEffect filter="fade" transition="in">
                                      <p:cBhvr>
                                        <p:cTn dur="1000"/>
                                        <p:tgtEl>
                                          <p:spTgt spid="3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animEffect filter="fade" transition="in">
                                      <p:cBhvr>
                                        <p:cTn dur="1000"/>
                                        <p:tgtEl>
                                          <p:spTgt spid="3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5"/>
          <p:cNvSpPr txBox="1"/>
          <p:nvPr>
            <p:ph type="title"/>
          </p:nvPr>
        </p:nvSpPr>
        <p:spPr>
          <a:xfrm>
            <a:off x="490250" y="450150"/>
            <a:ext cx="8380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If Not Notebooks, Then What?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in Modules</a:t>
            </a:r>
            <a:endParaRPr/>
          </a:p>
        </p:txBody>
      </p:sp>
      <p:sp>
        <p:nvSpPr>
          <p:cNvPr id="355" name="Google Shape;355;p56"/>
          <p:cNvSpPr txBox="1"/>
          <p:nvPr>
            <p:ph idx="1" type="body"/>
          </p:nvPr>
        </p:nvSpPr>
        <p:spPr>
          <a:xfrm>
            <a:off x="311700" y="1152475"/>
            <a:ext cx="8520600" cy="387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D73A49"/>
                </a:solidFill>
                <a:highlight>
                  <a:srgbClr val="FFFFFF"/>
                </a:highlight>
                <a:latin typeface="Consolas"/>
                <a:ea typeface="Consolas"/>
                <a:cs typeface="Consolas"/>
                <a:sym typeface="Consolas"/>
              </a:rPr>
              <a:t># models/crf_tagger.py</a:t>
            </a:r>
            <a:endParaRPr sz="1200">
              <a:solidFill>
                <a:srgbClr val="D73A4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D73A4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D73A49"/>
                </a:solidFill>
                <a:highlight>
                  <a:srgbClr val="FFFFFF"/>
                </a:highlight>
                <a:latin typeface="Consolas"/>
                <a:ea typeface="Consolas"/>
                <a:cs typeface="Consolas"/>
                <a:sym typeface="Consolas"/>
              </a:rPr>
              <a:t>class</a:t>
            </a:r>
            <a:r>
              <a:rPr lang="en" sz="1200">
                <a:solidFill>
                  <a:srgbClr val="24292E"/>
                </a:solidFill>
                <a:highlight>
                  <a:srgbClr val="FFFFFF"/>
                </a:highlight>
                <a:latin typeface="Consolas"/>
                <a:ea typeface="Consolas"/>
                <a:cs typeface="Consolas"/>
                <a:sym typeface="Consolas"/>
              </a:rPr>
              <a:t> </a:t>
            </a:r>
            <a:r>
              <a:rPr lang="en" sz="1200">
                <a:solidFill>
                  <a:srgbClr val="6F42C1"/>
                </a:solidFill>
                <a:highlight>
                  <a:srgbClr val="FFFFFF"/>
                </a:highlight>
                <a:latin typeface="Consolas"/>
                <a:ea typeface="Consolas"/>
                <a:cs typeface="Consolas"/>
                <a:sym typeface="Consolas"/>
              </a:rPr>
              <a:t>CrfTagger</a:t>
            </a:r>
            <a:r>
              <a:rPr lang="en" sz="1200">
                <a:solidFill>
                  <a:srgbClr val="24292E"/>
                </a:solidFill>
                <a:highlight>
                  <a:srgbClr val="FFFFFF"/>
                </a:highlight>
                <a:latin typeface="Consolas"/>
                <a:ea typeface="Consolas"/>
                <a:cs typeface="Consolas"/>
                <a:sym typeface="Consolas"/>
              </a:rPr>
              <a:t>(</a:t>
            </a:r>
            <a:r>
              <a:rPr lang="en" sz="1200">
                <a:solidFill>
                  <a:srgbClr val="6F42C1"/>
                </a:solidFill>
                <a:highlight>
                  <a:srgbClr val="FFFFFF"/>
                </a:highlight>
                <a:latin typeface="Consolas"/>
                <a:ea typeface="Consolas"/>
                <a:cs typeface="Consolas"/>
                <a:sym typeface="Consolas"/>
              </a:rPr>
              <a:t>Model</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a:t>
            </a:r>
            <a:r>
              <a:rPr lang="en" sz="1200">
                <a:solidFill>
                  <a:srgbClr val="032F62"/>
                </a:solidFill>
                <a:highlight>
                  <a:srgbClr val="FFFFFF"/>
                </a:highlight>
                <a:latin typeface="Consolas"/>
                <a:ea typeface="Consolas"/>
                <a:cs typeface="Consolas"/>
                <a:sym typeface="Consolas"/>
              </a:rPr>
              <a:t>"""</a:t>
            </a:r>
            <a:endParaRPr sz="1200">
              <a:solidFill>
                <a:srgbClr val="032F6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032F62"/>
                </a:solidFill>
                <a:highlight>
                  <a:srgbClr val="FFFFFF"/>
                </a:highlight>
                <a:latin typeface="Consolas"/>
                <a:ea typeface="Consolas"/>
                <a:cs typeface="Consolas"/>
                <a:sym typeface="Consolas"/>
              </a:rPr>
              <a:t>   The ``CrfTagger`` encodes a sequence of text with a ``Seq2SeqEncoder``,</a:t>
            </a:r>
            <a:endParaRPr sz="1200">
              <a:solidFill>
                <a:srgbClr val="032F6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032F62"/>
                </a:solidFill>
                <a:highlight>
                  <a:srgbClr val="FFFFFF"/>
                </a:highlight>
                <a:latin typeface="Consolas"/>
                <a:ea typeface="Consolas"/>
                <a:cs typeface="Consolas"/>
                <a:sym typeface="Consolas"/>
              </a:rPr>
              <a:t>   then uses a Conditional Random Field model to predict a tag for each token in the sequence.</a:t>
            </a:r>
            <a:endParaRPr sz="1200">
              <a:solidFill>
                <a:srgbClr val="032F6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def</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__init__</a:t>
            </a:r>
            <a:r>
              <a:rPr lang="en" sz="1200">
                <a:solidFill>
                  <a:srgbClr val="24292E"/>
                </a:solidFill>
                <a:highlight>
                  <a:srgbClr val="FFFFFF"/>
                </a:highlight>
                <a:latin typeface="Consolas"/>
                <a:ea typeface="Consolas"/>
                <a:cs typeface="Consolas"/>
                <a:sym typeface="Consolas"/>
              </a:rPr>
              <a:t>(self, vocab: Vocabulary,</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text_field_embedder: TextFieldEmbedder,</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encoder: Seq2SeqEncoder,</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label_namespace: </a:t>
            </a:r>
            <a:r>
              <a:rPr lang="en" sz="1200">
                <a:solidFill>
                  <a:srgbClr val="005CC5"/>
                </a:solidFill>
                <a:highlight>
                  <a:srgbClr val="FFFFFF"/>
                </a:highlight>
                <a:latin typeface="Consolas"/>
                <a:ea typeface="Consolas"/>
                <a:cs typeface="Consolas"/>
                <a:sym typeface="Consolas"/>
              </a:rPr>
              <a:t>str</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32F62"/>
                </a:solidFill>
                <a:highlight>
                  <a:srgbClr val="FFFFFF"/>
                </a:highlight>
                <a:latin typeface="Consolas"/>
                <a:ea typeface="Consolas"/>
                <a:cs typeface="Consolas"/>
                <a:sym typeface="Consolas"/>
              </a:rPr>
              <a:t>"labels"</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feedforward: Optional[FeedForward]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label_encoding: Optional[</a:t>
            </a:r>
            <a:r>
              <a:rPr lang="en" sz="1200">
                <a:solidFill>
                  <a:srgbClr val="005CC5"/>
                </a:solidFill>
                <a:highlight>
                  <a:srgbClr val="FFFFFF"/>
                </a:highlight>
                <a:latin typeface="Consolas"/>
                <a:ea typeface="Consolas"/>
                <a:cs typeface="Consolas"/>
                <a:sym typeface="Consolas"/>
              </a:rPr>
              <a:t>str</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include_start_end_transitions: </a:t>
            </a:r>
            <a:r>
              <a:rPr lang="en" sz="1200">
                <a:solidFill>
                  <a:srgbClr val="005CC5"/>
                </a:solidFill>
                <a:highlight>
                  <a:srgbClr val="FFFFFF"/>
                </a:highlight>
                <a:latin typeface="Consolas"/>
                <a:ea typeface="Consolas"/>
                <a:cs typeface="Consolas"/>
                <a:sym typeface="Consolas"/>
              </a:rPr>
              <a:t>bool</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True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constrain_crf_decoding: </a:t>
            </a:r>
            <a:r>
              <a:rPr lang="en" sz="1200">
                <a:solidFill>
                  <a:srgbClr val="005CC5"/>
                </a:solidFill>
                <a:highlight>
                  <a:srgbClr val="FFFFFF"/>
                </a:highlight>
                <a:latin typeface="Consolas"/>
                <a:ea typeface="Consolas"/>
                <a:cs typeface="Consolas"/>
                <a:sym typeface="Consolas"/>
              </a:rPr>
              <a:t>bool</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calculate_span_f1: </a:t>
            </a:r>
            <a:r>
              <a:rPr lang="en" sz="1200">
                <a:solidFill>
                  <a:srgbClr val="005CC5"/>
                </a:solidFill>
                <a:highlight>
                  <a:srgbClr val="FFFFFF"/>
                </a:highlight>
                <a:latin typeface="Consolas"/>
                <a:ea typeface="Consolas"/>
                <a:cs typeface="Consolas"/>
                <a:sym typeface="Consolas"/>
              </a:rPr>
              <a:t>bool</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dropout: Optional[</a:t>
            </a:r>
            <a:r>
              <a:rPr lang="en" sz="1200">
                <a:solidFill>
                  <a:srgbClr val="005CC5"/>
                </a:solidFill>
                <a:highlight>
                  <a:srgbClr val="FFFFFF"/>
                </a:highlight>
                <a:latin typeface="Consolas"/>
                <a:ea typeface="Consolas"/>
                <a:cs typeface="Consolas"/>
                <a:sym typeface="Consolas"/>
              </a:rPr>
              <a:t>float</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verbose_metrics: </a:t>
            </a:r>
            <a:r>
              <a:rPr lang="en" sz="1200">
                <a:solidFill>
                  <a:srgbClr val="005CC5"/>
                </a:solidFill>
                <a:highlight>
                  <a:srgbClr val="FFFFFF"/>
                </a:highlight>
                <a:latin typeface="Consolas"/>
                <a:ea typeface="Consolas"/>
                <a:cs typeface="Consolas"/>
                <a:sym typeface="Consolas"/>
              </a:rPr>
              <a:t>bool</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False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initializer: InitializerApplicator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InitializerApplicator(),</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regularizer: Optional[RegularizerApplicator]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 -&gt;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super</a:t>
            </a:r>
            <a:r>
              <a:rPr lang="en" sz="1200">
                <a:solidFill>
                  <a:srgbClr val="24292E"/>
                </a:solidFill>
                <a:highlight>
                  <a:srgbClr val="FFFFFF"/>
                </a:highlight>
                <a:latin typeface="Consolas"/>
                <a:ea typeface="Consolas"/>
                <a:cs typeface="Consolas"/>
                <a:sym typeface="Consolas"/>
              </a:rPr>
              <a:t>().</a:t>
            </a:r>
            <a:r>
              <a:rPr lang="en" sz="1200">
                <a:solidFill>
                  <a:srgbClr val="005CC5"/>
                </a:solidFill>
                <a:highlight>
                  <a:srgbClr val="FFFFFF"/>
                </a:highlight>
                <a:latin typeface="Consolas"/>
                <a:ea typeface="Consolas"/>
                <a:cs typeface="Consolas"/>
                <a:sym typeface="Consolas"/>
              </a:rPr>
              <a:t>__init__</a:t>
            </a:r>
            <a:r>
              <a:rPr lang="en" sz="1200">
                <a:solidFill>
                  <a:srgbClr val="24292E"/>
                </a:solidFill>
                <a:highlight>
                  <a:srgbClr val="FFFFFF"/>
                </a:highlight>
                <a:latin typeface="Consolas"/>
                <a:ea typeface="Consolas"/>
                <a:cs typeface="Consolas"/>
                <a:sym typeface="Consolas"/>
              </a:rPr>
              <a:t>(vocab, regularizer)</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200">
                <a:solidFill>
                  <a:srgbClr val="24292E"/>
                </a:solidFill>
                <a:highlight>
                  <a:srgbClr val="FFFFFF"/>
                </a:highlight>
                <a:latin typeface="Consolas"/>
                <a:ea typeface="Consolas"/>
                <a:cs typeface="Consolas"/>
                <a:sym typeface="Consolas"/>
              </a:rPr>
              <a:t>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1600"/>
              </a:spcAft>
              <a:buNone/>
            </a:pPr>
            <a:r>
              <a:t/>
            </a:r>
            <a:endParaRPr sz="1200">
              <a:solidFill>
                <a:srgbClr val="D73A49"/>
              </a:solidFill>
              <a:highlight>
                <a:srgbClr val="FFFFFF"/>
              </a:highlight>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Tests</a:t>
            </a:r>
            <a:endParaRPr/>
          </a:p>
        </p:txBody>
      </p:sp>
      <p:sp>
        <p:nvSpPr>
          <p:cNvPr id="361" name="Google Shape;361;p57"/>
          <p:cNvSpPr txBox="1"/>
          <p:nvPr>
            <p:ph idx="1" type="body"/>
          </p:nvPr>
        </p:nvSpPr>
        <p:spPr>
          <a:xfrm>
            <a:off x="311700" y="1152475"/>
            <a:ext cx="5431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develop your model on a tiny test set</a:t>
            </a:r>
            <a:endParaRPr/>
          </a:p>
          <a:p>
            <a:pPr indent="-342900" lvl="0" marL="457200" rtl="0" algn="l">
              <a:spcBef>
                <a:spcPts val="0"/>
              </a:spcBef>
              <a:spcAft>
                <a:spcPts val="0"/>
              </a:spcAft>
              <a:buSzPts val="1800"/>
              <a:buChar char="●"/>
            </a:pPr>
            <a:r>
              <a:rPr lang="en"/>
              <a:t>iterate</a:t>
            </a:r>
            <a:endParaRPr/>
          </a:p>
          <a:p>
            <a:pPr indent="-342900" lvl="0" marL="457200" rtl="0" algn="l">
              <a:spcBef>
                <a:spcPts val="0"/>
              </a:spcBef>
              <a:spcAft>
                <a:spcPts val="0"/>
              </a:spcAft>
              <a:buSzPts val="1800"/>
              <a:buChar char="●"/>
            </a:pPr>
            <a:r>
              <a:rPr lang="en"/>
              <a:t>run the tests frequently</a:t>
            </a:r>
            <a:endParaRPr/>
          </a:p>
        </p:txBody>
      </p:sp>
      <p:pic>
        <p:nvPicPr>
          <p:cNvPr id="362" name="Google Shape;362;p57"/>
          <p:cNvPicPr preferRelativeResize="0"/>
          <p:nvPr/>
        </p:nvPicPr>
        <p:blipFill rotWithShape="1">
          <a:blip r:embed="rId3">
            <a:alphaModFix/>
          </a:blip>
          <a:srcRect b="41359" l="0" r="0" t="0"/>
          <a:stretch/>
        </p:blipFill>
        <p:spPr>
          <a:xfrm>
            <a:off x="0" y="2588972"/>
            <a:ext cx="9143999" cy="2554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8"/>
          <p:cNvSpPr txBox="1"/>
          <p:nvPr>
            <p:ph type="title"/>
          </p:nvPr>
        </p:nvSpPr>
        <p:spPr>
          <a:xfrm>
            <a:off x="490250" y="450150"/>
            <a:ext cx="401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best time to find mistakes is before you run your experiments!</a:t>
            </a:r>
            <a:endParaRPr sz="3600"/>
          </a:p>
        </p:txBody>
      </p:sp>
      <p:pic>
        <p:nvPicPr>
          <p:cNvPr id="368" name="Google Shape;368;p58"/>
          <p:cNvPicPr preferRelativeResize="0"/>
          <p:nvPr/>
        </p:nvPicPr>
        <p:blipFill rotWithShape="1">
          <a:blip r:embed="rId3">
            <a:alphaModFix/>
          </a:blip>
          <a:srcRect b="0" l="0" r="62251" t="0"/>
          <a:stretch/>
        </p:blipFill>
        <p:spPr>
          <a:xfrm>
            <a:off x="4909448" y="0"/>
            <a:ext cx="4234552"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Explicit About Your Dependencies</a:t>
            </a:r>
            <a:endParaRPr/>
          </a:p>
        </p:txBody>
      </p:sp>
      <p:sp>
        <p:nvSpPr>
          <p:cNvPr id="374" name="Google Shape;374;p59"/>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 ESSENTIAL LIBRARIES FOR MAIN FUNCTIONALITY ####</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br>
              <a:rPr lang="en" sz="1000">
                <a:solidFill>
                  <a:srgbClr val="24292E"/>
                </a:solidFill>
                <a:highlight>
                  <a:srgbClr val="FFFFFF"/>
                </a:highlight>
                <a:latin typeface="Consolas"/>
                <a:ea typeface="Consolas"/>
                <a:cs typeface="Consolas"/>
                <a:sym typeface="Consolas"/>
              </a:rPr>
            </a:b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 This installs Pytorch for CUDA 8 only. If you are using a newer version,</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 please visit http://pytorch.org/ and install the relevant version.</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 For now AllenNLP works with both PyTorch 1.0 and 0.4.1. Expect that in</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 the future only &gt;=1.0 will be supported.</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torch&gt;=0.4.1</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br>
              <a:rPr lang="en" sz="1000">
                <a:solidFill>
                  <a:srgbClr val="24292E"/>
                </a:solidFill>
                <a:highlight>
                  <a:srgbClr val="FFFFFF"/>
                </a:highlight>
                <a:latin typeface="Consolas"/>
                <a:ea typeface="Consolas"/>
                <a:cs typeface="Consolas"/>
                <a:sym typeface="Consolas"/>
              </a:rPr>
            </a:b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 Parameter parsing (but not on Windows).</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jsonnet==0.10.0 ; sys.platform != 'win32'</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br>
              <a:rPr lang="en" sz="1000">
                <a:solidFill>
                  <a:srgbClr val="24292E"/>
                </a:solidFill>
                <a:highlight>
                  <a:srgbClr val="FFFFFF"/>
                </a:highlight>
                <a:latin typeface="Consolas"/>
                <a:ea typeface="Consolas"/>
                <a:cs typeface="Consolas"/>
                <a:sym typeface="Consolas"/>
              </a:rPr>
            </a:b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 Adds an @overrides decorator for better documentation and error checking when using subclasses.</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overrides</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br>
              <a:rPr lang="en" sz="1000">
                <a:solidFill>
                  <a:srgbClr val="24292E"/>
                </a:solidFill>
                <a:highlight>
                  <a:srgbClr val="FFFFFF"/>
                </a:highlight>
                <a:latin typeface="Consolas"/>
                <a:ea typeface="Consolas"/>
                <a:cs typeface="Consolas"/>
                <a:sym typeface="Consolas"/>
              </a:rPr>
            </a:b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 Used by some old code.  We moved away from it because it's too slow, but some old code still</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 imports this.</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nltk</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br>
              <a:rPr lang="en" sz="1000">
                <a:solidFill>
                  <a:srgbClr val="24292E"/>
                </a:solidFill>
                <a:highlight>
                  <a:srgbClr val="FFFFFF"/>
                </a:highlight>
                <a:latin typeface="Consolas"/>
                <a:ea typeface="Consolas"/>
                <a:cs typeface="Consolas"/>
                <a:sym typeface="Consolas"/>
              </a:rPr>
            </a:br>
            <a:r>
              <a:rPr lang="en" sz="1000">
                <a:solidFill>
                  <a:srgbClr val="24292E"/>
                </a:solidFill>
                <a:highlight>
                  <a:srgbClr val="FFFFFF"/>
                </a:highlight>
                <a:latin typeface="Consolas"/>
                <a:ea typeface="Consolas"/>
                <a:cs typeface="Consolas"/>
                <a:sym typeface="Consolas"/>
              </a:rPr>
              <a:t># Mainly used for the faster tokenizer.</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1000">
                <a:solidFill>
                  <a:srgbClr val="24292E"/>
                </a:solidFill>
                <a:highlight>
                  <a:srgbClr val="FFFFFF"/>
                </a:highlight>
                <a:latin typeface="Consolas"/>
                <a:ea typeface="Consolas"/>
                <a:cs typeface="Consolas"/>
                <a:sym typeface="Consolas"/>
              </a:rPr>
              <a:t>spacy&gt;=2.0,&lt;2.1</a:t>
            </a:r>
            <a:endParaRPr sz="10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1600"/>
              </a:spcAft>
              <a:buNone/>
            </a:pPr>
            <a:r>
              <a:t/>
            </a:r>
            <a:endParaRPr sz="1000">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It Easy To Vary Parameters</a:t>
            </a:r>
            <a:endParaRPr/>
          </a:p>
        </p:txBody>
      </p:sp>
      <p:sp>
        <p:nvSpPr>
          <p:cNvPr id="380" name="Google Shape;380;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152400" marR="152400" rtl="0" algn="l">
              <a:lnSpc>
                <a:spcPct val="100000"/>
              </a:lnSpc>
              <a:spcBef>
                <a:spcPts val="0"/>
              </a:spcBef>
              <a:spcAft>
                <a:spcPts val="0"/>
              </a:spcAft>
              <a:buClr>
                <a:schemeClr val="dk1"/>
              </a:buClr>
              <a:buSzPts val="1100"/>
              <a:buFont typeface="Arial"/>
              <a:buNone/>
            </a:pPr>
            <a:r>
              <a:rPr lang="en" sz="1400">
                <a:solidFill>
                  <a:srgbClr val="D73A49"/>
                </a:solidFill>
                <a:latin typeface="Consolas"/>
                <a:ea typeface="Consolas"/>
                <a:cs typeface="Consolas"/>
                <a:sym typeface="Consolas"/>
              </a:rPr>
              <a:t>export</a:t>
            </a:r>
            <a:r>
              <a:rPr lang="en" sz="1400">
                <a:solidFill>
                  <a:srgbClr val="24292E"/>
                </a:solidFill>
                <a:latin typeface="Consolas"/>
                <a:ea typeface="Consolas"/>
                <a:cs typeface="Consolas"/>
                <a:sym typeface="Consolas"/>
              </a:rPr>
              <a:t> BERT_BASE_DIR=/path/to/bert/uncased_L-12_H-768_A-12</a:t>
            </a:r>
            <a:br>
              <a:rPr lang="en" sz="1400">
                <a:solidFill>
                  <a:srgbClr val="24292E"/>
                </a:solidFill>
                <a:latin typeface="Consolas"/>
                <a:ea typeface="Consolas"/>
                <a:cs typeface="Consolas"/>
                <a:sym typeface="Consolas"/>
              </a:rPr>
            </a:br>
            <a:r>
              <a:rPr lang="en" sz="1400">
                <a:solidFill>
                  <a:srgbClr val="D73A49"/>
                </a:solidFill>
                <a:latin typeface="Consolas"/>
                <a:ea typeface="Consolas"/>
                <a:cs typeface="Consolas"/>
                <a:sym typeface="Consolas"/>
              </a:rPr>
              <a:t>export</a:t>
            </a:r>
            <a:r>
              <a:rPr lang="en" sz="1400">
                <a:solidFill>
                  <a:srgbClr val="24292E"/>
                </a:solidFill>
                <a:latin typeface="Consolas"/>
                <a:ea typeface="Consolas"/>
                <a:cs typeface="Consolas"/>
                <a:sym typeface="Consolas"/>
              </a:rPr>
              <a:t> GLUE_DIR=/path/to/glue</a:t>
            </a:r>
            <a:br>
              <a:rPr lang="en" sz="1400">
                <a:solidFill>
                  <a:srgbClr val="24292E"/>
                </a:solidFill>
                <a:latin typeface="Consolas"/>
                <a:ea typeface="Consolas"/>
                <a:cs typeface="Consolas"/>
                <a:sym typeface="Consolas"/>
              </a:rPr>
            </a:b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python run_classifier.py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--task_name=MRPC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--do_train=true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--do_eval=true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--data_dir=$GLUE_DIR/MRPC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--vocab_file=$BERT_BASE_DIR/vocab.txt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--bert_config_file=$BERT_BASE_DIR/bert_config.json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--init_checkpoint=$BERT_BASE_DIR/bert_model.ckpt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--max_seq_length=128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--train_batch_size=32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--learning_rate=2e-5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--num_train_epochs=3.0 \</a:t>
            </a:r>
            <a:br>
              <a:rPr lang="en" sz="1400">
                <a:solidFill>
                  <a:srgbClr val="24292E"/>
                </a:solidFill>
                <a:latin typeface="Consolas"/>
                <a:ea typeface="Consolas"/>
                <a:cs typeface="Consolas"/>
                <a:sym typeface="Consolas"/>
              </a:rPr>
            </a:br>
            <a:r>
              <a:rPr lang="en" sz="1400">
                <a:solidFill>
                  <a:srgbClr val="24292E"/>
                </a:solidFill>
                <a:latin typeface="Consolas"/>
                <a:ea typeface="Consolas"/>
                <a:cs typeface="Consolas"/>
                <a:sym typeface="Consolas"/>
              </a:rPr>
              <a:t>  --output_dir=/tmp/mrpc_output/</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1600"/>
              </a:spcAft>
              <a:buNone/>
            </a:pPr>
            <a:r>
              <a:t/>
            </a:r>
            <a:endParaRPr sz="1400">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Docker Images</a:t>
            </a:r>
            <a:endParaRPr/>
          </a:p>
        </p:txBody>
      </p:sp>
      <p:sp>
        <p:nvSpPr>
          <p:cNvPr id="386" name="Google Shape;386;p61"/>
          <p:cNvSpPr txBox="1"/>
          <p:nvPr>
            <p:ph idx="1" type="body"/>
          </p:nvPr>
        </p:nvSpPr>
        <p:spPr>
          <a:xfrm>
            <a:off x="311700" y="1152475"/>
            <a:ext cx="4008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container with OS + environment + code (+ data?)</a:t>
            </a:r>
            <a:endParaRPr/>
          </a:p>
          <a:p>
            <a:pPr indent="-342900" lvl="0" marL="457200" rtl="0" algn="l">
              <a:spcBef>
                <a:spcPts val="0"/>
              </a:spcBef>
              <a:spcAft>
                <a:spcPts val="0"/>
              </a:spcAft>
              <a:buSzPts val="1800"/>
              <a:buChar char="●"/>
            </a:pPr>
            <a:r>
              <a:rPr lang="en"/>
              <a:t>Can share and anyone can run (in theory)</a:t>
            </a:r>
            <a:endParaRPr/>
          </a:p>
          <a:p>
            <a:pPr indent="-342900" lvl="0" marL="457200" rtl="0" algn="l">
              <a:spcBef>
                <a:spcPts val="0"/>
              </a:spcBef>
              <a:spcAft>
                <a:spcPts val="0"/>
              </a:spcAft>
              <a:buSzPts val="1800"/>
              <a:buChar char="●"/>
            </a:pPr>
            <a:r>
              <a:rPr lang="en"/>
              <a:t>Build up step by step with smart caching when you change it</a:t>
            </a:r>
            <a:endParaRPr/>
          </a:p>
        </p:txBody>
      </p:sp>
      <p:pic>
        <p:nvPicPr>
          <p:cNvPr id="387" name="Google Shape;387;p61"/>
          <p:cNvPicPr preferRelativeResize="0"/>
          <p:nvPr/>
        </p:nvPicPr>
        <p:blipFill rotWithShape="1">
          <a:blip r:embed="rId3">
            <a:alphaModFix/>
          </a:blip>
          <a:srcRect b="0" l="26218" r="16484" t="0"/>
          <a:stretch/>
        </p:blipFill>
        <p:spPr>
          <a:xfrm>
            <a:off x="4622320" y="0"/>
            <a:ext cx="4521680"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reproducibility?</a:t>
            </a:r>
            <a:endParaRPr/>
          </a:p>
          <a:p>
            <a:pPr indent="-342900" lvl="0" marL="457200" rtl="0" algn="l">
              <a:spcBef>
                <a:spcPts val="0"/>
              </a:spcBef>
              <a:spcAft>
                <a:spcPts val="0"/>
              </a:spcAft>
              <a:buSzPts val="1800"/>
              <a:buChar char="●"/>
            </a:pPr>
            <a:r>
              <a:rPr lang="en"/>
              <a:t>Why not notebooks?</a:t>
            </a:r>
            <a:endParaRPr/>
          </a:p>
          <a:p>
            <a:pPr indent="-342900" lvl="0" marL="457200" rtl="0" algn="l">
              <a:spcBef>
                <a:spcPts val="0"/>
              </a:spcBef>
              <a:spcAft>
                <a:spcPts val="0"/>
              </a:spcAft>
              <a:buSzPts val="1800"/>
              <a:buChar char="●"/>
            </a:pPr>
            <a:r>
              <a:rPr lang="en"/>
              <a:t>If not notebooks, then what?</a:t>
            </a:r>
            <a:endParaRPr/>
          </a:p>
          <a:p>
            <a:pPr indent="-342900" lvl="0" marL="457200" rtl="0" algn="l">
              <a:spcBef>
                <a:spcPts val="0"/>
              </a:spcBef>
              <a:spcAft>
                <a:spcPts val="0"/>
              </a:spcAft>
              <a:buSzPts val="1800"/>
              <a:buChar char="●"/>
            </a:pPr>
            <a:r>
              <a:rPr lang="en"/>
              <a:t>Reproducibility and AllenNLP</a:t>
            </a:r>
            <a:endParaRPr/>
          </a:p>
          <a:p>
            <a:pPr indent="-342900" lvl="0" marL="457200" rtl="0" algn="l">
              <a:spcBef>
                <a:spcPts val="0"/>
              </a:spcBef>
              <a:spcAft>
                <a:spcPts val="0"/>
              </a:spcAft>
              <a:buSzPts val="1800"/>
              <a:buChar char="●"/>
            </a:pPr>
            <a:r>
              <a:rPr lang="en"/>
              <a:t>Reproducibility and Beaker</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62"/>
          <p:cNvSpPr txBox="1"/>
          <p:nvPr>
            <p:ph idx="1" type="body"/>
          </p:nvPr>
        </p:nvSpPr>
        <p:spPr>
          <a:xfrm>
            <a:off x="311700" y="161875"/>
            <a:ext cx="8520600" cy="50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latin typeface="Consolas"/>
                <a:ea typeface="Consolas"/>
                <a:cs typeface="Consolas"/>
                <a:sym typeface="Consolas"/>
              </a:rPr>
              <a:t>$</a:t>
            </a:r>
            <a:r>
              <a:rPr lang="en" sz="1200">
                <a:latin typeface="Consolas"/>
                <a:ea typeface="Consolas"/>
                <a:cs typeface="Consolas"/>
                <a:sym typeface="Consolas"/>
              </a:rPr>
              <a:t> docker run -it --entrypoint /bin/bash allennlp/allennlp:v0.8.0</a:t>
            </a:r>
            <a:endParaRPr sz="1200">
              <a:latin typeface="Consolas"/>
              <a:ea typeface="Consolas"/>
              <a:cs typeface="Consolas"/>
              <a:sym typeface="Consolas"/>
            </a:endParaRPr>
          </a:p>
        </p:txBody>
      </p:sp>
      <p:sp>
        <p:nvSpPr>
          <p:cNvPr id="393" name="Google Shape;393;p62"/>
          <p:cNvSpPr txBox="1"/>
          <p:nvPr>
            <p:ph idx="1" type="body"/>
          </p:nvPr>
        </p:nvSpPr>
        <p:spPr>
          <a:xfrm>
            <a:off x="311700" y="1000075"/>
            <a:ext cx="8520600" cy="74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latin typeface="Consolas"/>
                <a:ea typeface="Consolas"/>
                <a:cs typeface="Consolas"/>
                <a:sym typeface="Consolas"/>
              </a:rPr>
              <a:t>root@7d1f120a83e9:/stage/allennlp#</a:t>
            </a:r>
            <a:r>
              <a:rPr lang="en" sz="1200">
                <a:latin typeface="Consolas"/>
                <a:ea typeface="Consolas"/>
                <a:cs typeface="Consolas"/>
                <a:sym typeface="Consolas"/>
              </a:rPr>
              <a:t> echo '{"sentence": "Did Uriah honestly think he could beat the game in under three hours?"}' | allennlp predict https://s3-us-west-2.amazonaws.com/allennlp/models/srl-model-2018.05.25.tar.gz -</a:t>
            </a:r>
            <a:endParaRPr sz="1200">
              <a:latin typeface="Consolas"/>
              <a:ea typeface="Consolas"/>
              <a:cs typeface="Consolas"/>
              <a:sym typeface="Consolas"/>
            </a:endParaRPr>
          </a:p>
          <a:p>
            <a:pPr indent="0" lvl="0" marL="0" rtl="0" algn="l">
              <a:lnSpc>
                <a:spcPct val="100000"/>
              </a:lnSpc>
              <a:spcBef>
                <a:spcPts val="0"/>
              </a:spcBef>
              <a:spcAft>
                <a:spcPts val="0"/>
              </a:spcAft>
              <a:buNone/>
            </a:pPr>
            <a:r>
              <a:t/>
            </a:r>
            <a:endParaRPr sz="1200">
              <a:latin typeface="Consolas"/>
              <a:ea typeface="Consolas"/>
              <a:cs typeface="Consolas"/>
              <a:sym typeface="Consolas"/>
            </a:endParaRPr>
          </a:p>
        </p:txBody>
      </p:sp>
      <p:sp>
        <p:nvSpPr>
          <p:cNvPr id="394" name="Google Shape;394;p62"/>
          <p:cNvSpPr txBox="1"/>
          <p:nvPr>
            <p:ph idx="1" type="body"/>
          </p:nvPr>
        </p:nvSpPr>
        <p:spPr>
          <a:xfrm>
            <a:off x="311700" y="2295475"/>
            <a:ext cx="8520600" cy="256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onsolas"/>
                <a:ea typeface="Consolas"/>
                <a:cs typeface="Consolas"/>
                <a:sym typeface="Consolas"/>
              </a:rPr>
              <a:t>input:  {"sentence": "Did Uriah honestly think he could beat the game in under three hours?"}</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prediction:  {"verbs": [{"verb": "Did", "description": "[V: Did] Uriah honestly think he could beat the game in under three hours ?", "tags": ["B-V", "O", "O", "O", "O", "O", "O", "O", "O", "O", "O", "O", "O", "O"]}, {"verb": "think", "description": "Did [ARG0: Uriah] [ARGM-MNR: honestly] [V: think] [ARG1: he could beat the game in under three hours] ?", "tags": ["O", "B-ARG0", "B-ARGM-MNR", "B-V", "B-ARG1", "I-ARG1", "I-ARG1", "I-ARG1", "I-ARG1", "I-ARG1", "I-ARG1", "I-ARG1", "I-ARG1", "O"]}, {"verb": "could", "description": "Did Uriah honestly think he [V: could] beat the game in under three hours ?", "tags": ["O", "O", "O", "O", "O", "B-V", "O", "O", "O", "O", "O", "O", "O", "O"]}, {"verb": "beat", "description": "Did Uriah honestly think [ARG0: he] [ARGM-MOD: could] [V: beat] [ARG1: the game] [ARGM-TMP: in under three hours] ?", "tags": ["O", "O", "O", "O", "B-ARG0", "B-ARGM-MOD", "B-V", "B-ARG1", "I-ARG1", "B-ARGM-TMP", "I-ARGM-TMP", "I-ARGM-TMP", "I-ARGM-TMP", "O"]}], "words": ["Did", "Uriah", "honestly", "think", "he", "could", "beat", "the", "game", "in", "under", "three", "hours", "?"]}</a:t>
            </a:r>
            <a:endParaRPr sz="12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Instructions</a:t>
            </a:r>
            <a:endParaRPr/>
          </a:p>
        </p:txBody>
      </p:sp>
      <p:pic>
        <p:nvPicPr>
          <p:cNvPr id="400" name="Google Shape;400;p63"/>
          <p:cNvPicPr preferRelativeResize="0"/>
          <p:nvPr/>
        </p:nvPicPr>
        <p:blipFill>
          <a:blip r:embed="rId3">
            <a:alphaModFix/>
          </a:blip>
          <a:stretch>
            <a:fillRect/>
          </a:stretch>
        </p:blipFill>
        <p:spPr>
          <a:xfrm>
            <a:off x="1447800" y="1170125"/>
            <a:ext cx="6404682" cy="3820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4"/>
          <p:cNvSpPr txBox="1"/>
          <p:nvPr>
            <p:ph type="title"/>
          </p:nvPr>
        </p:nvSpPr>
        <p:spPr>
          <a:xfrm>
            <a:off x="490250" y="450150"/>
            <a:ext cx="803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Reproducibility and AllenNLP</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AllenNLP?</a:t>
            </a:r>
            <a:endParaRPr/>
          </a:p>
        </p:txBody>
      </p:sp>
      <p:pic>
        <p:nvPicPr>
          <p:cNvPr id="411" name="Google Shape;411;p65"/>
          <p:cNvPicPr preferRelativeResize="0"/>
          <p:nvPr/>
        </p:nvPicPr>
        <p:blipFill>
          <a:blip r:embed="rId3">
            <a:alphaModFix/>
          </a:blip>
          <a:stretch>
            <a:fillRect/>
          </a:stretch>
        </p:blipFill>
        <p:spPr>
          <a:xfrm>
            <a:off x="1828800" y="1170125"/>
            <a:ext cx="5462475" cy="382097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 to Higher-Level Abstractions</a:t>
            </a:r>
            <a:endParaRPr/>
          </a:p>
        </p:txBody>
      </p:sp>
      <p:sp>
        <p:nvSpPr>
          <p:cNvPr id="417" name="Google Shape;417;p66"/>
          <p:cNvSpPr txBox="1"/>
          <p:nvPr>
            <p:ph idx="1" type="body"/>
          </p:nvPr>
        </p:nvSpPr>
        <p:spPr>
          <a:xfrm>
            <a:off x="311700" y="1152475"/>
            <a:ext cx="8520600" cy="387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D73A49"/>
                </a:solidFill>
                <a:highlight>
                  <a:srgbClr val="FFFFFF"/>
                </a:highlight>
                <a:latin typeface="Consolas"/>
                <a:ea typeface="Consolas"/>
                <a:cs typeface="Consolas"/>
                <a:sym typeface="Consolas"/>
              </a:rPr>
              <a:t># models/crf_tagger.py</a:t>
            </a:r>
            <a:endParaRPr sz="1200">
              <a:solidFill>
                <a:srgbClr val="D73A4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D73A49"/>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D73A49"/>
                </a:solidFill>
                <a:highlight>
                  <a:srgbClr val="FFFFFF"/>
                </a:highlight>
                <a:latin typeface="Consolas"/>
                <a:ea typeface="Consolas"/>
                <a:cs typeface="Consolas"/>
                <a:sym typeface="Consolas"/>
              </a:rPr>
              <a:t>class</a:t>
            </a:r>
            <a:r>
              <a:rPr lang="en" sz="1200">
                <a:solidFill>
                  <a:srgbClr val="24292E"/>
                </a:solidFill>
                <a:highlight>
                  <a:srgbClr val="FFFFFF"/>
                </a:highlight>
                <a:latin typeface="Consolas"/>
                <a:ea typeface="Consolas"/>
                <a:cs typeface="Consolas"/>
                <a:sym typeface="Consolas"/>
              </a:rPr>
              <a:t> </a:t>
            </a:r>
            <a:r>
              <a:rPr lang="en" sz="1200">
                <a:solidFill>
                  <a:srgbClr val="6F42C1"/>
                </a:solidFill>
                <a:highlight>
                  <a:srgbClr val="FFFFFF"/>
                </a:highlight>
                <a:latin typeface="Consolas"/>
                <a:ea typeface="Consolas"/>
                <a:cs typeface="Consolas"/>
                <a:sym typeface="Consolas"/>
              </a:rPr>
              <a:t>CrfTagger</a:t>
            </a:r>
            <a:r>
              <a:rPr lang="en" sz="1200">
                <a:solidFill>
                  <a:srgbClr val="24292E"/>
                </a:solidFill>
                <a:highlight>
                  <a:srgbClr val="FFFFFF"/>
                </a:highlight>
                <a:latin typeface="Consolas"/>
                <a:ea typeface="Consolas"/>
                <a:cs typeface="Consolas"/>
                <a:sym typeface="Consolas"/>
              </a:rPr>
              <a:t>(</a:t>
            </a:r>
            <a:r>
              <a:rPr lang="en" sz="1200">
                <a:solidFill>
                  <a:srgbClr val="6F42C1"/>
                </a:solidFill>
                <a:highlight>
                  <a:srgbClr val="FFFFFF"/>
                </a:highlight>
                <a:latin typeface="Consolas"/>
                <a:ea typeface="Consolas"/>
                <a:cs typeface="Consolas"/>
                <a:sym typeface="Consolas"/>
              </a:rPr>
              <a:t>Model</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a:t>
            </a:r>
            <a:r>
              <a:rPr lang="en" sz="1200">
                <a:solidFill>
                  <a:srgbClr val="032F62"/>
                </a:solidFill>
                <a:highlight>
                  <a:srgbClr val="FFFFFF"/>
                </a:highlight>
                <a:latin typeface="Consolas"/>
                <a:ea typeface="Consolas"/>
                <a:cs typeface="Consolas"/>
                <a:sym typeface="Consolas"/>
              </a:rPr>
              <a:t>"""</a:t>
            </a:r>
            <a:endParaRPr sz="1200">
              <a:solidFill>
                <a:srgbClr val="032F6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032F62"/>
                </a:solidFill>
                <a:highlight>
                  <a:srgbClr val="FFFFFF"/>
                </a:highlight>
                <a:latin typeface="Consolas"/>
                <a:ea typeface="Consolas"/>
                <a:cs typeface="Consolas"/>
                <a:sym typeface="Consolas"/>
              </a:rPr>
              <a:t>   The ``CrfTagger`` encodes a sequence of text with a ``Seq2SeqEncoder``,</a:t>
            </a:r>
            <a:endParaRPr sz="1200">
              <a:solidFill>
                <a:srgbClr val="032F6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032F62"/>
                </a:solidFill>
                <a:highlight>
                  <a:srgbClr val="FFFFFF"/>
                </a:highlight>
                <a:latin typeface="Consolas"/>
                <a:ea typeface="Consolas"/>
                <a:cs typeface="Consolas"/>
                <a:sym typeface="Consolas"/>
              </a:rPr>
              <a:t>   then uses a Conditional Random Field model to predict a tag for each token in the sequence.</a:t>
            </a:r>
            <a:endParaRPr sz="1200">
              <a:solidFill>
                <a:srgbClr val="032F62"/>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def</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__init__</a:t>
            </a:r>
            <a:r>
              <a:rPr lang="en" sz="1200">
                <a:solidFill>
                  <a:srgbClr val="24292E"/>
                </a:solidFill>
                <a:highlight>
                  <a:srgbClr val="FFFFFF"/>
                </a:highlight>
                <a:latin typeface="Consolas"/>
                <a:ea typeface="Consolas"/>
                <a:cs typeface="Consolas"/>
                <a:sym typeface="Consolas"/>
              </a:rPr>
              <a:t>(self, vocab: Vocabulary,</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text_field_embedder: TextFieldEmbedder,</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encoder: Seq2SeqEncoder,</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label_namespace: </a:t>
            </a:r>
            <a:r>
              <a:rPr lang="en" sz="1200">
                <a:solidFill>
                  <a:srgbClr val="005CC5"/>
                </a:solidFill>
                <a:highlight>
                  <a:srgbClr val="FFFFFF"/>
                </a:highlight>
                <a:latin typeface="Consolas"/>
                <a:ea typeface="Consolas"/>
                <a:cs typeface="Consolas"/>
                <a:sym typeface="Consolas"/>
              </a:rPr>
              <a:t>str</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32F62"/>
                </a:solidFill>
                <a:highlight>
                  <a:srgbClr val="FFFFFF"/>
                </a:highlight>
                <a:latin typeface="Consolas"/>
                <a:ea typeface="Consolas"/>
                <a:cs typeface="Consolas"/>
                <a:sym typeface="Consolas"/>
              </a:rPr>
              <a:t>"labels"</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feedforward: Optional[FeedForward]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label_encoding: Optional[</a:t>
            </a:r>
            <a:r>
              <a:rPr lang="en" sz="1200">
                <a:solidFill>
                  <a:srgbClr val="005CC5"/>
                </a:solidFill>
                <a:highlight>
                  <a:srgbClr val="FFFFFF"/>
                </a:highlight>
                <a:latin typeface="Consolas"/>
                <a:ea typeface="Consolas"/>
                <a:cs typeface="Consolas"/>
                <a:sym typeface="Consolas"/>
              </a:rPr>
              <a:t>str</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include_start_end_transitions: </a:t>
            </a:r>
            <a:r>
              <a:rPr lang="en" sz="1200">
                <a:solidFill>
                  <a:srgbClr val="005CC5"/>
                </a:solidFill>
                <a:highlight>
                  <a:srgbClr val="FFFFFF"/>
                </a:highlight>
                <a:latin typeface="Consolas"/>
                <a:ea typeface="Consolas"/>
                <a:cs typeface="Consolas"/>
                <a:sym typeface="Consolas"/>
              </a:rPr>
              <a:t>bool</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True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constrain_crf_decoding: </a:t>
            </a:r>
            <a:r>
              <a:rPr lang="en" sz="1200">
                <a:solidFill>
                  <a:srgbClr val="005CC5"/>
                </a:solidFill>
                <a:highlight>
                  <a:srgbClr val="FFFFFF"/>
                </a:highlight>
                <a:latin typeface="Consolas"/>
                <a:ea typeface="Consolas"/>
                <a:cs typeface="Consolas"/>
                <a:sym typeface="Consolas"/>
              </a:rPr>
              <a:t>bool</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calculate_span_f1: </a:t>
            </a:r>
            <a:r>
              <a:rPr lang="en" sz="1200">
                <a:solidFill>
                  <a:srgbClr val="005CC5"/>
                </a:solidFill>
                <a:highlight>
                  <a:srgbClr val="FFFFFF"/>
                </a:highlight>
                <a:latin typeface="Consolas"/>
                <a:ea typeface="Consolas"/>
                <a:cs typeface="Consolas"/>
                <a:sym typeface="Consolas"/>
              </a:rPr>
              <a:t>bool</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dropout: Optional[</a:t>
            </a:r>
            <a:r>
              <a:rPr lang="en" sz="1200">
                <a:solidFill>
                  <a:srgbClr val="005CC5"/>
                </a:solidFill>
                <a:highlight>
                  <a:srgbClr val="FFFFFF"/>
                </a:highlight>
                <a:latin typeface="Consolas"/>
                <a:ea typeface="Consolas"/>
                <a:cs typeface="Consolas"/>
                <a:sym typeface="Consolas"/>
              </a:rPr>
              <a:t>float</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verbose_metrics: </a:t>
            </a:r>
            <a:r>
              <a:rPr lang="en" sz="1200">
                <a:solidFill>
                  <a:srgbClr val="005CC5"/>
                </a:solidFill>
                <a:highlight>
                  <a:srgbClr val="FFFFFF"/>
                </a:highlight>
                <a:latin typeface="Consolas"/>
                <a:ea typeface="Consolas"/>
                <a:cs typeface="Consolas"/>
                <a:sym typeface="Consolas"/>
              </a:rPr>
              <a:t>bool</a:t>
            </a:r>
            <a:r>
              <a:rPr lang="en" sz="1200">
                <a:solidFill>
                  <a:srgbClr val="24292E"/>
                </a:solidFill>
                <a:highlight>
                  <a:srgbClr val="FFFFFF"/>
                </a:highlight>
                <a:latin typeface="Consolas"/>
                <a:ea typeface="Consolas"/>
                <a:cs typeface="Consolas"/>
                <a:sym typeface="Consolas"/>
              </a:rPr>
              <a:t>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False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initializer: InitializerApplicator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InitializerApplicator(),</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regularizer: Optional[RegularizerApplicator] </a:t>
            </a:r>
            <a:r>
              <a:rPr lang="en" sz="1200">
                <a:solidFill>
                  <a:srgbClr val="D73A49"/>
                </a:solidFill>
                <a:highlight>
                  <a:srgbClr val="FFFFFF"/>
                </a:highlight>
                <a:latin typeface="Consolas"/>
                <a:ea typeface="Consolas"/>
                <a:cs typeface="Consolas"/>
                <a:sym typeface="Consolas"/>
              </a:rPr>
              <a:t>=</a:t>
            </a: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 -&gt; </a:t>
            </a:r>
            <a:r>
              <a:rPr lang="en" sz="1200">
                <a:solidFill>
                  <a:srgbClr val="005CC5"/>
                </a:solidFill>
                <a:highlight>
                  <a:srgbClr val="FFFFFF"/>
                </a:highlight>
                <a:latin typeface="Consolas"/>
                <a:ea typeface="Consolas"/>
                <a:cs typeface="Consolas"/>
                <a:sym typeface="Consolas"/>
              </a:rPr>
              <a:t>None</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a:t>
            </a:r>
            <a:r>
              <a:rPr lang="en" sz="1200">
                <a:solidFill>
                  <a:srgbClr val="005CC5"/>
                </a:solidFill>
                <a:highlight>
                  <a:srgbClr val="FFFFFF"/>
                </a:highlight>
                <a:latin typeface="Consolas"/>
                <a:ea typeface="Consolas"/>
                <a:cs typeface="Consolas"/>
                <a:sym typeface="Consolas"/>
              </a:rPr>
              <a:t>super</a:t>
            </a:r>
            <a:r>
              <a:rPr lang="en" sz="1200">
                <a:solidFill>
                  <a:srgbClr val="24292E"/>
                </a:solidFill>
                <a:highlight>
                  <a:srgbClr val="FFFFFF"/>
                </a:highlight>
                <a:latin typeface="Consolas"/>
                <a:ea typeface="Consolas"/>
                <a:cs typeface="Consolas"/>
                <a:sym typeface="Consolas"/>
              </a:rPr>
              <a:t>().</a:t>
            </a:r>
            <a:r>
              <a:rPr lang="en" sz="1200">
                <a:solidFill>
                  <a:srgbClr val="005CC5"/>
                </a:solidFill>
                <a:highlight>
                  <a:srgbClr val="FFFFFF"/>
                </a:highlight>
                <a:latin typeface="Consolas"/>
                <a:ea typeface="Consolas"/>
                <a:cs typeface="Consolas"/>
                <a:sym typeface="Consolas"/>
              </a:rPr>
              <a:t>__init__</a:t>
            </a:r>
            <a:r>
              <a:rPr lang="en" sz="1200">
                <a:solidFill>
                  <a:srgbClr val="24292E"/>
                </a:solidFill>
                <a:highlight>
                  <a:srgbClr val="FFFFFF"/>
                </a:highlight>
                <a:latin typeface="Consolas"/>
                <a:ea typeface="Consolas"/>
                <a:cs typeface="Consolas"/>
                <a:sym typeface="Consolas"/>
              </a:rPr>
              <a:t>(vocab, regularizer)</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4292E"/>
                </a:solidFill>
                <a:highlight>
                  <a:srgbClr val="FFFFFF"/>
                </a:highlight>
                <a:latin typeface="Consolas"/>
                <a:ea typeface="Consolas"/>
                <a:cs typeface="Consolas"/>
                <a:sym typeface="Consolas"/>
              </a:rPr>
              <a:t>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1600"/>
              </a:spcAft>
              <a:buNone/>
            </a:pPr>
            <a:r>
              <a:t/>
            </a:r>
            <a:endParaRPr sz="1200">
              <a:solidFill>
                <a:srgbClr val="D73A49"/>
              </a:solidFill>
              <a:highlight>
                <a:srgbClr val="FFFFFF"/>
              </a:highlight>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Configuration</a:t>
            </a:r>
            <a:endParaRPr/>
          </a:p>
        </p:txBody>
      </p:sp>
      <p:sp>
        <p:nvSpPr>
          <p:cNvPr id="423" name="Google Shape;423;p67"/>
          <p:cNvSpPr txBox="1"/>
          <p:nvPr>
            <p:ph idx="1" type="body"/>
          </p:nvPr>
        </p:nvSpPr>
        <p:spPr>
          <a:xfrm>
            <a:off x="311700" y="1152475"/>
            <a:ext cx="4660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"model":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"type": "crf_tagger",</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"label_encoding": "BIOUL",</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"dropout": 0.5,</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"include_start_end_transitions": false,</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"text_field_embedder":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"token_embedders":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"tokens":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"type": "embedding",</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"embedding_dim": 50,</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"pretrained_file": "/path/to/glove.txt.gz",</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"trainable": true</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"elmo":{</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"type": "elmo_token_embedder",</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"options_file": "/path/to/elmo/options.json",</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"weight_file": "/path/to/elmo/weights.hdf5",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"do_layer_norm": false,</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"dropout": 0.0</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1600"/>
              </a:spcAft>
              <a:buNone/>
            </a:pPr>
            <a:r>
              <a:t/>
            </a:r>
            <a:endParaRPr>
              <a:latin typeface="Consolas"/>
              <a:ea typeface="Consolas"/>
              <a:cs typeface="Consolas"/>
              <a:sym typeface="Consolas"/>
            </a:endParaRPr>
          </a:p>
        </p:txBody>
      </p:sp>
      <p:sp>
        <p:nvSpPr>
          <p:cNvPr id="424" name="Google Shape;424;p67"/>
          <p:cNvSpPr txBox="1"/>
          <p:nvPr>
            <p:ph idx="2" type="body"/>
          </p:nvPr>
        </p:nvSpPr>
        <p:spPr>
          <a:xfrm>
            <a:off x="4832400" y="445025"/>
            <a:ext cx="3999900" cy="412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"token_characters":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"type": "character_encoding",</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"embedding":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r>
              <a:rPr b="1" lang="en" sz="900">
                <a:solidFill>
                  <a:srgbClr val="980000"/>
                </a:solidFill>
                <a:highlight>
                  <a:schemeClr val="lt1"/>
                </a:highlight>
                <a:latin typeface="Consolas"/>
                <a:ea typeface="Consolas"/>
                <a:cs typeface="Consolas"/>
                <a:sym typeface="Consolas"/>
              </a:rPr>
              <a:t>    </a:t>
            </a:r>
            <a:r>
              <a:rPr lang="en" sz="900">
                <a:solidFill>
                  <a:srgbClr val="24292E"/>
                </a:solidFill>
                <a:highlight>
                  <a:srgbClr val="FFFFFF"/>
                </a:highlight>
                <a:latin typeface="Consolas"/>
                <a:ea typeface="Consolas"/>
                <a:cs typeface="Consolas"/>
                <a:sym typeface="Consolas"/>
              </a:rPr>
              <a:t>"embedding_dim": 16</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"encoder":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r>
              <a:rPr b="1" lang="en" sz="900">
                <a:solidFill>
                  <a:srgbClr val="980000"/>
                </a:solidFill>
                <a:highlight>
                  <a:schemeClr val="lt1"/>
                </a:highlight>
                <a:latin typeface="Consolas"/>
                <a:ea typeface="Consolas"/>
                <a:cs typeface="Consolas"/>
                <a:sym typeface="Consolas"/>
              </a:rPr>
              <a:t>    </a:t>
            </a:r>
            <a:r>
              <a:rPr lang="en" sz="900">
                <a:solidFill>
                  <a:srgbClr val="24292E"/>
                </a:solidFill>
                <a:highlight>
                  <a:srgbClr val="FFFFFF"/>
                </a:highlight>
                <a:latin typeface="Consolas"/>
                <a:ea typeface="Consolas"/>
                <a:cs typeface="Consolas"/>
                <a:sym typeface="Consolas"/>
              </a:rPr>
              <a:t>"type": "cnn",</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r>
              <a:rPr b="1" lang="en" sz="900">
                <a:solidFill>
                  <a:srgbClr val="980000"/>
                </a:solidFill>
                <a:highlight>
                  <a:schemeClr val="lt1"/>
                </a:highlight>
                <a:latin typeface="Consolas"/>
                <a:ea typeface="Consolas"/>
                <a:cs typeface="Consolas"/>
                <a:sym typeface="Consolas"/>
              </a:rPr>
              <a:t>    </a:t>
            </a:r>
            <a:r>
              <a:rPr lang="en" sz="900">
                <a:solidFill>
                  <a:srgbClr val="24292E"/>
                </a:solidFill>
                <a:highlight>
                  <a:srgbClr val="FFFFFF"/>
                </a:highlight>
                <a:latin typeface="Consolas"/>
                <a:ea typeface="Consolas"/>
                <a:cs typeface="Consolas"/>
                <a:sym typeface="Consolas"/>
              </a:rPr>
              <a:t>"embedding_dim": 16,</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r>
              <a:rPr b="1" lang="en" sz="900">
                <a:solidFill>
                  <a:srgbClr val="980000"/>
                </a:solidFill>
                <a:highlight>
                  <a:schemeClr val="lt1"/>
                </a:highlight>
                <a:latin typeface="Consolas"/>
                <a:ea typeface="Consolas"/>
                <a:cs typeface="Consolas"/>
                <a:sym typeface="Consolas"/>
              </a:rPr>
              <a:t>    </a:t>
            </a:r>
            <a:r>
              <a:rPr lang="en" sz="900">
                <a:solidFill>
                  <a:srgbClr val="24292E"/>
                </a:solidFill>
                <a:highlight>
                  <a:srgbClr val="FFFFFF"/>
                </a:highlight>
                <a:latin typeface="Consolas"/>
                <a:ea typeface="Consolas"/>
                <a:cs typeface="Consolas"/>
                <a:sym typeface="Consolas"/>
              </a:rPr>
              <a:t>"num_filters": 128,</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r>
              <a:rPr b="1" lang="en" sz="900">
                <a:solidFill>
                  <a:srgbClr val="980000"/>
                </a:solidFill>
                <a:highlight>
                  <a:schemeClr val="lt1"/>
                </a:highlight>
                <a:latin typeface="Consolas"/>
                <a:ea typeface="Consolas"/>
                <a:cs typeface="Consolas"/>
                <a:sym typeface="Consolas"/>
              </a:rPr>
              <a:t>    </a:t>
            </a:r>
            <a:r>
              <a:rPr lang="en" sz="900">
                <a:solidFill>
                  <a:srgbClr val="24292E"/>
                </a:solidFill>
                <a:highlight>
                  <a:srgbClr val="FFFFFF"/>
                </a:highlight>
                <a:latin typeface="Consolas"/>
                <a:ea typeface="Consolas"/>
                <a:cs typeface="Consolas"/>
                <a:sym typeface="Consolas"/>
              </a:rPr>
              <a:t>"ngram_filter_sizes": [3],</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r>
              <a:rPr b="1" lang="en" sz="900">
                <a:solidFill>
                  <a:srgbClr val="980000"/>
                </a:solidFill>
                <a:highlight>
                  <a:schemeClr val="lt1"/>
                </a:highlight>
                <a:latin typeface="Consolas"/>
                <a:ea typeface="Consolas"/>
                <a:cs typeface="Consolas"/>
                <a:sym typeface="Consolas"/>
              </a:rPr>
              <a:t>    </a:t>
            </a:r>
            <a:r>
              <a:rPr lang="en" sz="900">
                <a:solidFill>
                  <a:srgbClr val="24292E"/>
                </a:solidFill>
                <a:highlight>
                  <a:srgbClr val="FFFFFF"/>
                </a:highlight>
                <a:latin typeface="Consolas"/>
                <a:ea typeface="Consolas"/>
                <a:cs typeface="Consolas"/>
                <a:sym typeface="Consolas"/>
              </a:rPr>
              <a:t>"conv_layer_activation": "relu"</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"encoder":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"type": "lstm",</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"input_size": 1202,</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"hidden_size": 200,</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"num_layers": 2,</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"dropout": 0.5,</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"bidirectional": true</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"regularizer":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"scalar_parameters",</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"type": "l2",</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"alpha": 0.1</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Configuration</a:t>
            </a:r>
            <a:endParaRPr/>
          </a:p>
        </p:txBody>
      </p:sp>
      <p:sp>
        <p:nvSpPr>
          <p:cNvPr id="430" name="Google Shape;430;p68"/>
          <p:cNvSpPr/>
          <p:nvPr/>
        </p:nvSpPr>
        <p:spPr>
          <a:xfrm>
            <a:off x="121775" y="2204850"/>
            <a:ext cx="1097400" cy="1532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elex"/>
                <a:ea typeface="Telex"/>
                <a:cs typeface="Telex"/>
                <a:sym typeface="Telex"/>
              </a:rPr>
              <a:t>JSON blob</a:t>
            </a:r>
            <a:endParaRPr sz="1800">
              <a:latin typeface="Telex"/>
              <a:ea typeface="Telex"/>
              <a:cs typeface="Telex"/>
              <a:sym typeface="Telex"/>
            </a:endParaRPr>
          </a:p>
        </p:txBody>
      </p:sp>
      <p:sp>
        <p:nvSpPr>
          <p:cNvPr id="431" name="Google Shape;431;p68"/>
          <p:cNvSpPr/>
          <p:nvPr/>
        </p:nvSpPr>
        <p:spPr>
          <a:xfrm>
            <a:off x="146750" y="4299975"/>
            <a:ext cx="2589000" cy="75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CrfTagger.__init__</a:t>
            </a:r>
            <a:endParaRPr sz="1800">
              <a:latin typeface="Consolas"/>
              <a:ea typeface="Consolas"/>
              <a:cs typeface="Consolas"/>
              <a:sym typeface="Consolas"/>
            </a:endParaRPr>
          </a:p>
        </p:txBody>
      </p:sp>
      <p:sp>
        <p:nvSpPr>
          <p:cNvPr id="432" name="Google Shape;432;p68"/>
          <p:cNvSpPr/>
          <p:nvPr/>
        </p:nvSpPr>
        <p:spPr>
          <a:xfrm>
            <a:off x="1333550" y="1676777"/>
            <a:ext cx="3840480" cy="2593512"/>
          </a:xfrm>
          <a:prstGeom prst="cloud">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Telex"/>
                <a:ea typeface="Telex"/>
                <a:cs typeface="Telex"/>
                <a:sym typeface="Telex"/>
              </a:rPr>
              <a:t>some voodoo involving </a:t>
            </a:r>
            <a:r>
              <a:rPr lang="en" sz="1800">
                <a:solidFill>
                  <a:schemeClr val="dk1"/>
                </a:solidFill>
                <a:latin typeface="Consolas"/>
                <a:ea typeface="Consolas"/>
                <a:cs typeface="Consolas"/>
                <a:sym typeface="Consolas"/>
              </a:rPr>
              <a:t>inspect.getfullargspec</a:t>
            </a:r>
            <a:r>
              <a:rPr lang="en" sz="1800">
                <a:solidFill>
                  <a:schemeClr val="dk1"/>
                </a:solidFill>
                <a:latin typeface="Telex"/>
                <a:ea typeface="Telex"/>
                <a:cs typeface="Telex"/>
                <a:sym typeface="Telex"/>
              </a:rPr>
              <a:t> and type annotations</a:t>
            </a:r>
            <a:endParaRPr/>
          </a:p>
        </p:txBody>
      </p:sp>
      <p:sp>
        <p:nvSpPr>
          <p:cNvPr id="433" name="Google Shape;433;p68"/>
          <p:cNvSpPr txBox="1"/>
          <p:nvPr/>
        </p:nvSpPr>
        <p:spPr>
          <a:xfrm>
            <a:off x="5174025" y="457200"/>
            <a:ext cx="3969900" cy="45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CrfTagger(</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(text_field_embedder): BasicTextFieldEmbedder(</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(token_embedder_token_characters): TokenCharactersEncoder(</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(_embedding): TimeDistributed(</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(_module): Embedding()</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(_encoder): TimeDistributed(</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(_module): PytorchSeq2VecWrapper(</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(_module): GRU(25, 80, num_layers=2, batch_first=True, dropout=0.25, bidirectional=True)</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(token_embedder_tokens): Embedding()</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(encoder): PytorchSeq2SeqWrapper(</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(_module): GRU(210, 300, num_layers=2, batch_first=True, dropout=0.5, bidirectional=True)</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(tag_projection_layer): TimeDistributed(</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(_module): Linear(in_features=600, out_features=4, bias=True)</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(crf): ConditionalRandomField()</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Command-Line Tools</a:t>
            </a:r>
            <a:endParaRPr/>
          </a:p>
        </p:txBody>
      </p:sp>
      <p:pic>
        <p:nvPicPr>
          <p:cNvPr id="439" name="Google Shape;439;p69"/>
          <p:cNvPicPr preferRelativeResize="0"/>
          <p:nvPr/>
        </p:nvPicPr>
        <p:blipFill>
          <a:blip r:embed="rId3">
            <a:alphaModFix/>
          </a:blip>
          <a:stretch>
            <a:fillRect/>
          </a:stretch>
        </p:blipFill>
        <p:spPr>
          <a:xfrm>
            <a:off x="152400" y="1932125"/>
            <a:ext cx="8839197" cy="204564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Demos and Visualization of Model Internals</a:t>
            </a:r>
            <a:endParaRPr/>
          </a:p>
        </p:txBody>
      </p:sp>
      <p:pic>
        <p:nvPicPr>
          <p:cNvPr id="445" name="Google Shape;445;p70"/>
          <p:cNvPicPr preferRelativeResize="0"/>
          <p:nvPr/>
        </p:nvPicPr>
        <p:blipFill>
          <a:blip r:embed="rId3">
            <a:alphaModFix/>
          </a:blip>
          <a:stretch>
            <a:fillRect/>
          </a:stretch>
        </p:blipFill>
        <p:spPr>
          <a:xfrm>
            <a:off x="990600" y="1170125"/>
            <a:ext cx="6966776" cy="38209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Higher-Level NLP Abstractions as Library Primitives</a:t>
            </a:r>
            <a:endParaRPr/>
          </a:p>
        </p:txBody>
      </p:sp>
      <p:sp>
        <p:nvSpPr>
          <p:cNvPr id="451" name="Google Shape;451;p71"/>
          <p:cNvSpPr txBox="1"/>
          <p:nvPr>
            <p:ph idx="1" type="body"/>
          </p:nvPr>
        </p:nvSpPr>
        <p:spPr>
          <a:xfrm>
            <a:off x="311700" y="1152475"/>
            <a:ext cx="8520600" cy="387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Field + Instance (nice representation of examples)</a:t>
            </a:r>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question_field = TextField("What is the …", token_indexers)</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instance = Instance({"question": question_field, "passage": passage_field)</a:t>
            </a:r>
            <a:endParaRPr>
              <a:latin typeface="Consolas"/>
              <a:ea typeface="Consolas"/>
              <a:cs typeface="Consolas"/>
              <a:sym typeface="Consolas"/>
            </a:endParaRPr>
          </a:p>
          <a:p>
            <a:pPr indent="-342900" lvl="0" marL="457200" rtl="0" algn="l">
              <a:spcBef>
                <a:spcPts val="0"/>
              </a:spcBef>
              <a:spcAft>
                <a:spcPts val="0"/>
              </a:spcAft>
              <a:buSzPts val="1800"/>
              <a:buChar char="●"/>
            </a:pPr>
            <a:r>
              <a:rPr lang="en"/>
              <a:t>Vocabulary (map word &lt;-&gt; index, label &lt;-&gt; index, etc)</a:t>
            </a:r>
            <a:endParaRPr/>
          </a:p>
          <a:p>
            <a:pPr indent="-342900" lvl="0" marL="457200" rtl="0" algn="l">
              <a:spcBef>
                <a:spcPts val="0"/>
              </a:spcBef>
              <a:spcAft>
                <a:spcPts val="0"/>
              </a:spcAft>
              <a:buSzPts val="1800"/>
              <a:buChar char="●"/>
            </a:pPr>
            <a:r>
              <a:rPr lang="en"/>
              <a:t>TokenIndexer (map token -&gt; [index1, </a:t>
            </a:r>
            <a:r>
              <a:rPr lang="en"/>
              <a:t>...</a:t>
            </a:r>
            <a:r>
              <a:rPr lang="en"/>
              <a:t>., indexn]</a:t>
            </a:r>
            <a:endParaRPr/>
          </a:p>
          <a:p>
            <a:pPr indent="-317500" lvl="1" marL="914400" rtl="0" algn="l">
              <a:spcBef>
                <a:spcPts val="0"/>
              </a:spcBef>
              <a:spcAft>
                <a:spcPts val="0"/>
              </a:spcAft>
              <a:buSzPts val="1400"/>
              <a:buChar char="○"/>
            </a:pPr>
            <a:r>
              <a:rPr lang="en"/>
              <a:t>could be one per word</a:t>
            </a:r>
            <a:endParaRPr/>
          </a:p>
          <a:p>
            <a:pPr indent="-317500" lvl="1" marL="914400" rtl="0" algn="l">
              <a:spcBef>
                <a:spcPts val="0"/>
              </a:spcBef>
              <a:spcAft>
                <a:spcPts val="0"/>
              </a:spcAft>
              <a:buSzPts val="1400"/>
              <a:buChar char="○"/>
            </a:pPr>
            <a:r>
              <a:rPr lang="en"/>
              <a:t>could be one per character</a:t>
            </a:r>
            <a:endParaRPr/>
          </a:p>
          <a:p>
            <a:pPr indent="-317500" lvl="1" marL="914400" rtl="0" algn="l">
              <a:spcBef>
                <a:spcPts val="0"/>
              </a:spcBef>
              <a:spcAft>
                <a:spcPts val="0"/>
              </a:spcAft>
              <a:buSzPts val="1400"/>
              <a:buChar char="○"/>
            </a:pPr>
            <a:r>
              <a:rPr lang="en"/>
              <a:t>could be one per wordpiece</a:t>
            </a:r>
            <a:endParaRPr/>
          </a:p>
          <a:p>
            <a:pPr indent="-342900" lvl="0" marL="457200" rtl="0" algn="l">
              <a:spcBef>
                <a:spcPts val="0"/>
              </a:spcBef>
              <a:spcAft>
                <a:spcPts val="0"/>
              </a:spcAft>
              <a:buSzPts val="1800"/>
              <a:buChar char="●"/>
            </a:pPr>
            <a:r>
              <a:rPr lang="en"/>
              <a:t>TokenEmbedder (map indices -&gt; embedding vectors)</a:t>
            </a:r>
            <a:endParaRPr/>
          </a:p>
          <a:p>
            <a:pPr indent="-342900" lvl="0" marL="457200" rtl="0" algn="l">
              <a:spcBef>
                <a:spcPts val="0"/>
              </a:spcBef>
              <a:spcAft>
                <a:spcPts val="0"/>
              </a:spcAft>
              <a:buSzPts val="1800"/>
              <a:buChar char="●"/>
            </a:pPr>
            <a:r>
              <a:rPr lang="en"/>
              <a:t>Seq2VecEncoder (map [v1, …, vn] -&gt; w)</a:t>
            </a:r>
            <a:endParaRPr/>
          </a:p>
          <a:p>
            <a:pPr indent="-342900" lvl="0" marL="457200" rtl="0" algn="l">
              <a:spcBef>
                <a:spcPts val="0"/>
              </a:spcBef>
              <a:spcAft>
                <a:spcPts val="0"/>
              </a:spcAft>
              <a:buSzPts val="1800"/>
              <a:buChar char="●"/>
            </a:pPr>
            <a:r>
              <a:rPr lang="en"/>
              <a:t>Seq2SeqEncoder (map [v1, .., vn] -&gt; [w1, …, wn])</a:t>
            </a:r>
            <a:endParaRPr/>
          </a:p>
          <a:p>
            <a:pPr indent="-342900" lvl="0" marL="457200" rtl="0" algn="l">
              <a:spcBef>
                <a:spcPts val="0"/>
              </a:spcBef>
              <a:spcAft>
                <a:spcPts val="0"/>
              </a:spcAft>
              <a:buSzPts val="1800"/>
              <a:buChar char="●"/>
            </a:pPr>
            <a:r>
              <a:rPr lang="en"/>
              <a:t>...and many more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animEffect filter="fade" transition="in">
                                      <p:cBhvr>
                                        <p:cTn dur="1000"/>
                                        <p:tgtEl>
                                          <p:spTgt spid="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animEffect filter="fade" transition="in">
                                      <p:cBhvr>
                                        <p:cTn dur="1000"/>
                                        <p:tgtEl>
                                          <p:spTgt spid="4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animEffect filter="fade" transition="in">
                                      <p:cBhvr>
                                        <p:cTn dur="1000"/>
                                        <p:tgtEl>
                                          <p:spTgt spid="4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3" st="3"/>
                                            </p:txEl>
                                          </p:spTgt>
                                        </p:tgtEl>
                                        <p:attrNameLst>
                                          <p:attrName>style.visibility</p:attrName>
                                        </p:attrNameLst>
                                      </p:cBhvr>
                                      <p:to>
                                        <p:strVal val="visible"/>
                                      </p:to>
                                    </p:set>
                                    <p:animEffect filter="fade" transition="in">
                                      <p:cBhvr>
                                        <p:cTn dur="1000"/>
                                        <p:tgtEl>
                                          <p:spTgt spid="4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4" st="4"/>
                                            </p:txEl>
                                          </p:spTgt>
                                        </p:tgtEl>
                                        <p:attrNameLst>
                                          <p:attrName>style.visibility</p:attrName>
                                        </p:attrNameLst>
                                      </p:cBhvr>
                                      <p:to>
                                        <p:strVal val="visible"/>
                                      </p:to>
                                    </p:set>
                                    <p:animEffect filter="fade" transition="in">
                                      <p:cBhvr>
                                        <p:cTn dur="1000"/>
                                        <p:tgtEl>
                                          <p:spTgt spid="4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5" st="5"/>
                                            </p:txEl>
                                          </p:spTgt>
                                        </p:tgtEl>
                                        <p:attrNameLst>
                                          <p:attrName>style.visibility</p:attrName>
                                        </p:attrNameLst>
                                      </p:cBhvr>
                                      <p:to>
                                        <p:strVal val="visible"/>
                                      </p:to>
                                    </p:set>
                                    <p:animEffect filter="fade" transition="in">
                                      <p:cBhvr>
                                        <p:cTn dur="1000"/>
                                        <p:tgtEl>
                                          <p:spTgt spid="4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6" st="6"/>
                                            </p:txEl>
                                          </p:spTgt>
                                        </p:tgtEl>
                                        <p:attrNameLst>
                                          <p:attrName>style.visibility</p:attrName>
                                        </p:attrNameLst>
                                      </p:cBhvr>
                                      <p:to>
                                        <p:strVal val="visible"/>
                                      </p:to>
                                    </p:set>
                                    <p:animEffect filter="fade" transition="in">
                                      <p:cBhvr>
                                        <p:cTn dur="1000"/>
                                        <p:tgtEl>
                                          <p:spTgt spid="4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7" st="7"/>
                                            </p:txEl>
                                          </p:spTgt>
                                        </p:tgtEl>
                                        <p:attrNameLst>
                                          <p:attrName>style.visibility</p:attrName>
                                        </p:attrNameLst>
                                      </p:cBhvr>
                                      <p:to>
                                        <p:strVal val="visible"/>
                                      </p:to>
                                    </p:set>
                                    <p:animEffect filter="fade" transition="in">
                                      <p:cBhvr>
                                        <p:cTn dur="1000"/>
                                        <p:tgtEl>
                                          <p:spTgt spid="45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8" st="8"/>
                                            </p:txEl>
                                          </p:spTgt>
                                        </p:tgtEl>
                                        <p:attrNameLst>
                                          <p:attrName>style.visibility</p:attrName>
                                        </p:attrNameLst>
                                      </p:cBhvr>
                                      <p:to>
                                        <p:strVal val="visible"/>
                                      </p:to>
                                    </p:set>
                                    <p:animEffect filter="fade" transition="in">
                                      <p:cBhvr>
                                        <p:cTn dur="1000"/>
                                        <p:tgtEl>
                                          <p:spTgt spid="45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9" st="9"/>
                                            </p:txEl>
                                          </p:spTgt>
                                        </p:tgtEl>
                                        <p:attrNameLst>
                                          <p:attrName>style.visibility</p:attrName>
                                        </p:attrNameLst>
                                      </p:cBhvr>
                                      <p:to>
                                        <p:strVal val="visible"/>
                                      </p:to>
                                    </p:set>
                                    <p:animEffect filter="fade" transition="in">
                                      <p:cBhvr>
                                        <p:cTn dur="1000"/>
                                        <p:tgtEl>
                                          <p:spTgt spid="45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10" st="10"/>
                                            </p:txEl>
                                          </p:spTgt>
                                        </p:tgtEl>
                                        <p:attrNameLst>
                                          <p:attrName>style.visibility</p:attrName>
                                        </p:attrNameLst>
                                      </p:cBhvr>
                                      <p:to>
                                        <p:strVal val="visible"/>
                                      </p:to>
                                    </p:set>
                                    <p:animEffect filter="fade" transition="in">
                                      <p:cBhvr>
                                        <p:cTn dur="1000"/>
                                        <p:tgtEl>
                                          <p:spTgt spid="45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11" st="11"/>
                                            </p:txEl>
                                          </p:spTgt>
                                        </p:tgtEl>
                                        <p:attrNameLst>
                                          <p:attrName>style.visibility</p:attrName>
                                        </p:attrNameLst>
                                      </p:cBhvr>
                                      <p:to>
                                        <p:strVal val="visible"/>
                                      </p:to>
                                    </p:set>
                                    <p:animEffect filter="fade" transition="in">
                                      <p:cBhvr>
                                        <p:cTn dur="1000"/>
                                        <p:tgtEl>
                                          <p:spTgt spid="45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Reproducibility?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2"/>
          <p:cNvSpPr txBox="1"/>
          <p:nvPr>
            <p:ph type="title"/>
          </p:nvPr>
        </p:nvSpPr>
        <p:spPr>
          <a:xfrm>
            <a:off x="490250" y="450150"/>
            <a:ext cx="39579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 want to try using BERT vectors instead of GloVe vectors"</a:t>
            </a:r>
            <a:endParaRPr/>
          </a:p>
        </p:txBody>
      </p:sp>
      <p:pic>
        <p:nvPicPr>
          <p:cNvPr id="457" name="Google Shape;457;p72"/>
          <p:cNvPicPr preferRelativeResize="0"/>
          <p:nvPr/>
        </p:nvPicPr>
        <p:blipFill>
          <a:blip r:embed="rId3">
            <a:alphaModFix/>
          </a:blip>
          <a:stretch>
            <a:fillRect/>
          </a:stretch>
        </p:blipFill>
        <p:spPr>
          <a:xfrm>
            <a:off x="4959856" y="536075"/>
            <a:ext cx="3763969" cy="4004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3"/>
          <p:cNvSpPr txBox="1"/>
          <p:nvPr>
            <p:ph type="title"/>
          </p:nvPr>
        </p:nvSpPr>
        <p:spPr>
          <a:xfrm>
            <a:off x="490250" y="450150"/>
            <a:ext cx="3148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"Oh, great, now I'm going to make lots of changes to my code and maintain all these different versions so that my results are reproducible"</a:t>
            </a:r>
            <a:endParaRPr sz="3000"/>
          </a:p>
        </p:txBody>
      </p:sp>
      <p:sp>
        <p:nvSpPr>
          <p:cNvPr id="463" name="Google Shape;463;p73"/>
          <p:cNvSpPr/>
          <p:nvPr/>
        </p:nvSpPr>
        <p:spPr>
          <a:xfrm>
            <a:off x="396300" y="1086200"/>
            <a:ext cx="2863200" cy="2657400"/>
          </a:xfrm>
          <a:prstGeom prst="mathMultiply">
            <a:avLst>
              <a:gd fmla="val 13548"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3"/>
          <p:cNvSpPr txBox="1"/>
          <p:nvPr>
            <p:ph type="title"/>
          </p:nvPr>
        </p:nvSpPr>
        <p:spPr>
          <a:xfrm>
            <a:off x="4605050" y="450150"/>
            <a:ext cx="3148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"I'll just make a new config file for the BERT version!"</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4"/>
          <p:cNvSpPr txBox="1"/>
          <p:nvPr>
            <p:ph idx="1" type="body"/>
          </p:nvPr>
        </p:nvSpPr>
        <p:spPr>
          <a:xfrm>
            <a:off x="83100" y="466675"/>
            <a:ext cx="4734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"token_indexers":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200">
                <a:solidFill>
                  <a:srgbClr val="980000"/>
                </a:solidFill>
                <a:highlight>
                  <a:srgbClr val="FFFFFF"/>
                </a:highlight>
                <a:latin typeface="Consolas"/>
                <a:ea typeface="Consolas"/>
                <a:cs typeface="Consolas"/>
                <a:sym typeface="Consolas"/>
              </a:rPr>
              <a:t>      "tokens": {</a:t>
            </a:r>
            <a:endParaRPr b="1" sz="1200">
              <a:solidFill>
                <a:srgbClr val="98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200">
                <a:solidFill>
                  <a:srgbClr val="980000"/>
                </a:solidFill>
                <a:highlight>
                  <a:srgbClr val="FFFFFF"/>
                </a:highlight>
                <a:latin typeface="Consolas"/>
                <a:ea typeface="Consolas"/>
                <a:cs typeface="Consolas"/>
                <a:sym typeface="Consolas"/>
              </a:rPr>
              <a:t>        "type": "single_id",</a:t>
            </a:r>
            <a:endParaRPr b="1" sz="1200">
              <a:solidFill>
                <a:srgbClr val="98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200">
                <a:solidFill>
                  <a:srgbClr val="980000"/>
                </a:solidFill>
                <a:highlight>
                  <a:srgbClr val="FFFFFF"/>
                </a:highlight>
                <a:latin typeface="Consolas"/>
                <a:ea typeface="Consolas"/>
                <a:cs typeface="Consolas"/>
                <a:sym typeface="Consolas"/>
              </a:rPr>
              <a:t>        "lowercase_tokens": true</a:t>
            </a:r>
            <a:endParaRPr b="1" sz="1200">
              <a:solidFill>
                <a:srgbClr val="98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200">
                <a:solidFill>
                  <a:srgbClr val="980000"/>
                </a:solidFill>
                <a:highlight>
                  <a:srgbClr val="FFFFFF"/>
                </a:highlight>
                <a:latin typeface="Consolas"/>
                <a:ea typeface="Consolas"/>
                <a:cs typeface="Consolas"/>
                <a:sym typeface="Consolas"/>
              </a:rPr>
              <a:t>      },</a:t>
            </a:r>
            <a:endParaRPr b="1" sz="1200">
              <a:solidFill>
                <a:srgbClr val="98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"token_characters":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"type": "characters",</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"min_padding_length": 3</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24292E"/>
              </a:solidFill>
              <a:highlight>
                <a:srgbClr val="FFFFFF"/>
              </a:highlight>
              <a:latin typeface="Consolas"/>
              <a:ea typeface="Consolas"/>
              <a:cs typeface="Consolas"/>
              <a:sym typeface="Consolas"/>
            </a:endParaRPr>
          </a:p>
        </p:txBody>
      </p:sp>
      <p:sp>
        <p:nvSpPr>
          <p:cNvPr id="470" name="Google Shape;470;p74"/>
          <p:cNvSpPr txBox="1"/>
          <p:nvPr>
            <p:ph idx="2" type="body"/>
          </p:nvPr>
        </p:nvSpPr>
        <p:spPr>
          <a:xfrm>
            <a:off x="4179625" y="455675"/>
            <a:ext cx="4957500" cy="461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"token_indexers":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200">
                <a:solidFill>
                  <a:srgbClr val="274E13"/>
                </a:solidFill>
                <a:highlight>
                  <a:srgbClr val="FFFFFF"/>
                </a:highlight>
                <a:latin typeface="Consolas"/>
                <a:ea typeface="Consolas"/>
                <a:cs typeface="Consolas"/>
                <a:sym typeface="Consolas"/>
              </a:rPr>
              <a:t>      "bert": {</a:t>
            </a:r>
            <a:endParaRPr b="1" sz="12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200">
                <a:solidFill>
                  <a:srgbClr val="274E13"/>
                </a:solidFill>
                <a:highlight>
                  <a:srgbClr val="FFFFFF"/>
                </a:highlight>
                <a:latin typeface="Consolas"/>
                <a:ea typeface="Consolas"/>
                <a:cs typeface="Consolas"/>
                <a:sym typeface="Consolas"/>
              </a:rPr>
              <a:t>          "type": "bert-pretrained",</a:t>
            </a:r>
            <a:endParaRPr b="1" sz="12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200">
                <a:solidFill>
                  <a:srgbClr val="274E13"/>
                </a:solidFill>
                <a:highlight>
                  <a:srgbClr val="FFFFFF"/>
                </a:highlight>
                <a:latin typeface="Consolas"/>
                <a:ea typeface="Consolas"/>
                <a:cs typeface="Consolas"/>
                <a:sym typeface="Consolas"/>
              </a:rPr>
              <a:t>          "pretrained_model": std.extVar("BERT_VOCAB"),</a:t>
            </a:r>
            <a:endParaRPr b="1" sz="12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200">
                <a:solidFill>
                  <a:srgbClr val="274E13"/>
                </a:solidFill>
                <a:highlight>
                  <a:srgbClr val="FFFFFF"/>
                </a:highlight>
                <a:latin typeface="Consolas"/>
                <a:ea typeface="Consolas"/>
                <a:cs typeface="Consolas"/>
                <a:sym typeface="Consolas"/>
              </a:rPr>
              <a:t>          "do_lowercase": false,</a:t>
            </a:r>
            <a:endParaRPr b="1" sz="12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200">
                <a:solidFill>
                  <a:srgbClr val="274E13"/>
                </a:solidFill>
                <a:highlight>
                  <a:srgbClr val="FFFFFF"/>
                </a:highlight>
                <a:latin typeface="Consolas"/>
                <a:ea typeface="Consolas"/>
                <a:cs typeface="Consolas"/>
                <a:sym typeface="Consolas"/>
              </a:rPr>
              <a:t>          "use_starting_offsets": true</a:t>
            </a:r>
            <a:endParaRPr b="1" sz="12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200">
                <a:solidFill>
                  <a:srgbClr val="274E13"/>
                </a:solidFill>
                <a:highlight>
                  <a:srgbClr val="FFFFFF"/>
                </a:highlight>
                <a:latin typeface="Consolas"/>
                <a:ea typeface="Consolas"/>
                <a:cs typeface="Consolas"/>
                <a:sym typeface="Consolas"/>
              </a:rPr>
              <a:t>      },</a:t>
            </a:r>
            <a:endParaRPr b="1" sz="12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"token_characters":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"type": "characters",</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"min_padding_length": 3</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rgbClr val="FFFFFF"/>
                </a:highlight>
                <a:latin typeface="Consolas"/>
                <a:ea typeface="Consolas"/>
                <a:cs typeface="Consolas"/>
                <a:sym typeface="Consolas"/>
              </a:rPr>
              <a:t>    }</a:t>
            </a:r>
            <a:endParaRPr sz="12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24292E"/>
              </a:solidFill>
              <a:highlight>
                <a:srgbClr val="FFFFFF"/>
              </a:highlight>
              <a:latin typeface="Consolas"/>
              <a:ea typeface="Consolas"/>
              <a:cs typeface="Consolas"/>
              <a:sym typeface="Consolas"/>
            </a:endParaRPr>
          </a:p>
        </p:txBody>
      </p:sp>
      <p:cxnSp>
        <p:nvCxnSpPr>
          <p:cNvPr id="471" name="Google Shape;471;p74"/>
          <p:cNvCxnSpPr/>
          <p:nvPr/>
        </p:nvCxnSpPr>
        <p:spPr>
          <a:xfrm>
            <a:off x="3387625" y="1490250"/>
            <a:ext cx="993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5"/>
          <p:cNvSpPr txBox="1"/>
          <p:nvPr>
            <p:ph idx="1" type="body"/>
          </p:nvPr>
        </p:nvSpPr>
        <p:spPr>
          <a:xfrm>
            <a:off x="83100" y="466675"/>
            <a:ext cx="4734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"text_field_embedder":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"token_embedders":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980000"/>
                </a:solidFill>
                <a:highlight>
                  <a:srgbClr val="FFFFFF"/>
                </a:highlight>
                <a:latin typeface="Consolas"/>
                <a:ea typeface="Consolas"/>
                <a:cs typeface="Consolas"/>
                <a:sym typeface="Consolas"/>
              </a:rPr>
              <a:t>       "tokens": {</a:t>
            </a:r>
            <a:endParaRPr b="1" sz="1100">
              <a:solidFill>
                <a:srgbClr val="98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980000"/>
                </a:solidFill>
                <a:highlight>
                  <a:srgbClr val="FFFFFF"/>
                </a:highlight>
                <a:latin typeface="Consolas"/>
                <a:ea typeface="Consolas"/>
                <a:cs typeface="Consolas"/>
                <a:sym typeface="Consolas"/>
              </a:rPr>
              <a:t>           "type": "embedding",</a:t>
            </a:r>
            <a:endParaRPr b="1" sz="1100">
              <a:solidFill>
                <a:srgbClr val="98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980000"/>
                </a:solidFill>
                <a:highlight>
                  <a:srgbClr val="FFFFFF"/>
                </a:highlight>
                <a:latin typeface="Consolas"/>
                <a:ea typeface="Consolas"/>
                <a:cs typeface="Consolas"/>
                <a:sym typeface="Consolas"/>
              </a:rPr>
              <a:t>           "embedding_dim": 50,</a:t>
            </a:r>
            <a:endParaRPr b="1" sz="1100">
              <a:solidFill>
                <a:srgbClr val="98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980000"/>
                </a:solidFill>
                <a:highlight>
                  <a:srgbClr val="FFFFFF"/>
                </a:highlight>
                <a:latin typeface="Consolas"/>
                <a:ea typeface="Consolas"/>
                <a:cs typeface="Consolas"/>
                <a:sym typeface="Consolas"/>
              </a:rPr>
              <a:t>           "pretrained_file": "/path/to/glove.tar.gz",</a:t>
            </a:r>
            <a:endParaRPr b="1" sz="1100">
              <a:solidFill>
                <a:srgbClr val="98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980000"/>
                </a:solidFill>
                <a:highlight>
                  <a:srgbClr val="FFFFFF"/>
                </a:highlight>
                <a:latin typeface="Consolas"/>
                <a:ea typeface="Consolas"/>
                <a:cs typeface="Consolas"/>
                <a:sym typeface="Consolas"/>
              </a:rPr>
              <a:t>           "trainable": true</a:t>
            </a:r>
            <a:endParaRPr b="1" sz="1100">
              <a:solidFill>
                <a:srgbClr val="98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980000"/>
                </a:solidFill>
                <a:highlight>
                  <a:srgbClr val="FFFFFF"/>
                </a:highlight>
                <a:latin typeface="Consolas"/>
                <a:ea typeface="Consolas"/>
                <a:cs typeface="Consolas"/>
                <a:sym typeface="Consolas"/>
              </a:rPr>
              <a:t>       },</a:t>
            </a:r>
            <a:endParaRPr b="1" sz="1100">
              <a:solidFill>
                <a:srgbClr val="98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"token_characters":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"type": "character_encoding",</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"embedding":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"embedding_dim": 16</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"encoder":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"type": "cnn",</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"embedding_dim": 16,</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"num_filters": 128,</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"ngram_filter_sizes": [3],</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"conv_layer_activation": "relu"</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1600"/>
              </a:spcAft>
              <a:buNone/>
            </a:pPr>
            <a:r>
              <a:t/>
            </a:r>
            <a:endParaRPr sz="1100"/>
          </a:p>
        </p:txBody>
      </p:sp>
      <p:sp>
        <p:nvSpPr>
          <p:cNvPr id="477" name="Google Shape;477;p75"/>
          <p:cNvSpPr txBox="1"/>
          <p:nvPr>
            <p:ph idx="2" type="body"/>
          </p:nvPr>
        </p:nvSpPr>
        <p:spPr>
          <a:xfrm>
            <a:off x="4179625" y="455675"/>
            <a:ext cx="4957500" cy="461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"text_field_embedder":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24292E"/>
                </a:solidFill>
                <a:highlight>
                  <a:srgbClr val="FFFFFF"/>
                </a:highlight>
                <a:latin typeface="Consolas"/>
                <a:ea typeface="Consolas"/>
                <a:cs typeface="Consolas"/>
                <a:sym typeface="Consolas"/>
              </a:rPr>
              <a:t>       </a:t>
            </a:r>
            <a:r>
              <a:rPr b="1" lang="en" sz="1100">
                <a:solidFill>
                  <a:srgbClr val="274E13"/>
                </a:solidFill>
                <a:highlight>
                  <a:srgbClr val="FFFFFF"/>
                </a:highlight>
                <a:latin typeface="Consolas"/>
                <a:ea typeface="Consolas"/>
                <a:cs typeface="Consolas"/>
                <a:sym typeface="Consolas"/>
              </a:rPr>
              <a:t>"allow_unmatched_keys": true,</a:t>
            </a:r>
            <a:endParaRPr b="1" sz="11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274E13"/>
                </a:solidFill>
                <a:highlight>
                  <a:srgbClr val="FFFFFF"/>
                </a:highlight>
                <a:latin typeface="Consolas"/>
                <a:ea typeface="Consolas"/>
                <a:cs typeface="Consolas"/>
                <a:sym typeface="Consolas"/>
              </a:rPr>
              <a:t>       "embedder_to_indexer_map": {</a:t>
            </a:r>
            <a:endParaRPr b="1" sz="11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274E13"/>
                </a:solidFill>
                <a:highlight>
                  <a:srgbClr val="FFFFFF"/>
                </a:highlight>
                <a:latin typeface="Consolas"/>
                <a:ea typeface="Consolas"/>
                <a:cs typeface="Consolas"/>
                <a:sym typeface="Consolas"/>
              </a:rPr>
              <a:t>           "bert": ["bert", "bert-offsets"],</a:t>
            </a:r>
            <a:endParaRPr b="1" sz="11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274E13"/>
                </a:solidFill>
                <a:highlight>
                  <a:srgbClr val="FFFFFF"/>
                </a:highlight>
                <a:latin typeface="Consolas"/>
                <a:ea typeface="Consolas"/>
                <a:cs typeface="Consolas"/>
                <a:sym typeface="Consolas"/>
              </a:rPr>
              <a:t>           "token_characters": ["token_characters"],</a:t>
            </a:r>
            <a:endParaRPr b="1" sz="11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274E13"/>
                </a:solidFill>
                <a:highlight>
                  <a:srgbClr val="FFFFFF"/>
                </a:highlight>
                <a:latin typeface="Consolas"/>
                <a:ea typeface="Consolas"/>
                <a:cs typeface="Consolas"/>
                <a:sym typeface="Consolas"/>
              </a:rPr>
              <a:t>       },</a:t>
            </a:r>
            <a:endParaRPr b="1" sz="11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"token_embedders":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24292E"/>
                </a:solidFill>
                <a:highlight>
                  <a:srgbClr val="FFFFFF"/>
                </a:highlight>
                <a:latin typeface="Consolas"/>
                <a:ea typeface="Consolas"/>
                <a:cs typeface="Consolas"/>
                <a:sym typeface="Consolas"/>
              </a:rPr>
              <a:t>           </a:t>
            </a:r>
            <a:r>
              <a:rPr b="1" lang="en" sz="1100">
                <a:solidFill>
                  <a:srgbClr val="274E13"/>
                </a:solidFill>
                <a:highlight>
                  <a:srgbClr val="FFFFFF"/>
                </a:highlight>
                <a:latin typeface="Consolas"/>
                <a:ea typeface="Consolas"/>
                <a:cs typeface="Consolas"/>
                <a:sym typeface="Consolas"/>
              </a:rPr>
              <a:t>"bert": {</a:t>
            </a:r>
            <a:endParaRPr b="1" sz="11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274E13"/>
                </a:solidFill>
                <a:highlight>
                  <a:srgbClr val="FFFFFF"/>
                </a:highlight>
                <a:latin typeface="Consolas"/>
                <a:ea typeface="Consolas"/>
                <a:cs typeface="Consolas"/>
                <a:sym typeface="Consolas"/>
              </a:rPr>
              <a:t>               "type": "bert-pretrained",</a:t>
            </a:r>
            <a:endParaRPr b="1" sz="11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274E13"/>
                </a:solidFill>
                <a:highlight>
                  <a:srgbClr val="FFFFFF"/>
                </a:highlight>
                <a:latin typeface="Consolas"/>
                <a:ea typeface="Consolas"/>
                <a:cs typeface="Consolas"/>
                <a:sym typeface="Consolas"/>
              </a:rPr>
              <a:t>               "pretrained_model": std.extVar("BERT_WEIGHTS")</a:t>
            </a:r>
            <a:endParaRPr b="1" sz="11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274E13"/>
                </a:solidFill>
                <a:highlight>
                  <a:srgbClr val="FFFFFF"/>
                </a:highlight>
                <a:latin typeface="Consolas"/>
                <a:ea typeface="Consolas"/>
                <a:cs typeface="Consolas"/>
                <a:sym typeface="Consolas"/>
              </a:rPr>
              <a:t>           },</a:t>
            </a:r>
            <a:endParaRPr b="1" sz="1100">
              <a:solidFill>
                <a:srgbClr val="274E13"/>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"token_characters":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"type": "character_encoding",</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"embedding":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"embedding_dim": 16</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"encoder":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"type": "cnn",</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"embedding_dim": 16,</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"num_filters": 128,</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"ngram_filter_sizes": [3],</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"conv_layer_activation": "relu"</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24292E"/>
                </a:solidFill>
                <a:highlight>
                  <a:srgbClr val="FFFFFF"/>
                </a:highlight>
                <a:latin typeface="Consolas"/>
                <a:ea typeface="Consolas"/>
                <a:cs typeface="Consolas"/>
                <a:sym typeface="Consolas"/>
              </a:rPr>
              <a:t>   },</a:t>
            </a:r>
            <a:endParaRPr sz="11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1600"/>
              </a:spcAft>
              <a:buNone/>
            </a:pPr>
            <a:r>
              <a:t/>
            </a:r>
            <a:endParaRPr sz="1100"/>
          </a:p>
        </p:txBody>
      </p:sp>
      <p:cxnSp>
        <p:nvCxnSpPr>
          <p:cNvPr id="478" name="Google Shape;478;p75"/>
          <p:cNvCxnSpPr/>
          <p:nvPr/>
        </p:nvCxnSpPr>
        <p:spPr>
          <a:xfrm>
            <a:off x="3866500" y="2518950"/>
            <a:ext cx="816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"Want to Reproduce My Results?"</a:t>
            </a:r>
            <a:endParaRPr/>
          </a:p>
        </p:txBody>
      </p:sp>
      <p:sp>
        <p:nvSpPr>
          <p:cNvPr id="484" name="Google Shape;484;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a virtual environment</a:t>
            </a:r>
            <a:endParaRPr/>
          </a:p>
          <a:p>
            <a:pPr indent="-342900" lvl="0" marL="457200" rtl="0" algn="l">
              <a:spcBef>
                <a:spcPts val="0"/>
              </a:spcBef>
              <a:spcAft>
                <a:spcPts val="0"/>
              </a:spcAft>
              <a:buSzPts val="1800"/>
              <a:buChar char="●"/>
            </a:pPr>
            <a:r>
              <a:rPr lang="en"/>
              <a:t>clone my GitHub repo and pip install its dependencies</a:t>
            </a:r>
            <a:endParaRPr/>
          </a:p>
          <a:p>
            <a:pPr indent="-317500" lvl="1" marL="914400" rtl="0" algn="l">
              <a:spcBef>
                <a:spcPts val="0"/>
              </a:spcBef>
              <a:spcAft>
                <a:spcPts val="0"/>
              </a:spcAft>
              <a:buSzPts val="1400"/>
              <a:buChar char="○"/>
            </a:pPr>
            <a:r>
              <a:rPr lang="en"/>
              <a:t>including a specific version of AllenNLP</a:t>
            </a:r>
            <a:endParaRPr/>
          </a:p>
          <a:p>
            <a:pPr indent="-317500" lvl="1" marL="914400" rtl="0" algn="l">
              <a:spcBef>
                <a:spcPts val="0"/>
              </a:spcBef>
              <a:spcAft>
                <a:spcPts val="0"/>
              </a:spcAft>
              <a:buSzPts val="1400"/>
              <a:buChar char="○"/>
            </a:pPr>
            <a:r>
              <a:rPr lang="en"/>
              <a:t>which includes a specific version of PyTorch</a:t>
            </a:r>
            <a:endParaRPr/>
          </a:p>
          <a:p>
            <a:pPr indent="-342900" lvl="0" marL="457200" rtl="0" algn="l">
              <a:spcBef>
                <a:spcPts val="0"/>
              </a:spcBef>
              <a:spcAft>
                <a:spcPts val="0"/>
              </a:spcAft>
              <a:buSzPts val="1800"/>
              <a:buChar char="●"/>
            </a:pPr>
            <a:r>
              <a:rPr lang="en"/>
              <a:t>each experiment has its own JSON configuration file</a:t>
            </a:r>
            <a:endParaRPr/>
          </a:p>
          <a:p>
            <a:pPr indent="-342900" lvl="0" marL="457200" rtl="0" algn="l">
              <a:spcBef>
                <a:spcPts val="0"/>
              </a:spcBef>
              <a:spcAft>
                <a:spcPts val="0"/>
              </a:spcAft>
              <a:buSzPts val="1800"/>
              <a:buFont typeface="Consolas"/>
              <a:buChar char="●"/>
            </a:pPr>
            <a:r>
              <a:rPr lang="en">
                <a:latin typeface="Consolas"/>
                <a:ea typeface="Consolas"/>
                <a:cs typeface="Consolas"/>
                <a:sym typeface="Consolas"/>
              </a:rPr>
              <a:t>allennlp train specific_experiment.json -s /tmp/results</a:t>
            </a:r>
            <a:endParaRPr>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0" st="0"/>
                                            </p:txEl>
                                          </p:spTgt>
                                        </p:tgtEl>
                                        <p:attrNameLst>
                                          <p:attrName>style.visibility</p:attrName>
                                        </p:attrNameLst>
                                      </p:cBhvr>
                                      <p:to>
                                        <p:strVal val="visible"/>
                                      </p:to>
                                    </p:set>
                                    <p:animEffect filter="fade" transition="in">
                                      <p:cBhvr>
                                        <p:cTn dur="1000"/>
                                        <p:tgtEl>
                                          <p:spTgt spid="4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1" st="1"/>
                                            </p:txEl>
                                          </p:spTgt>
                                        </p:tgtEl>
                                        <p:attrNameLst>
                                          <p:attrName>style.visibility</p:attrName>
                                        </p:attrNameLst>
                                      </p:cBhvr>
                                      <p:to>
                                        <p:strVal val="visible"/>
                                      </p:to>
                                    </p:set>
                                    <p:animEffect filter="fade" transition="in">
                                      <p:cBhvr>
                                        <p:cTn dur="1000"/>
                                        <p:tgtEl>
                                          <p:spTgt spid="4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2" st="2"/>
                                            </p:txEl>
                                          </p:spTgt>
                                        </p:tgtEl>
                                        <p:attrNameLst>
                                          <p:attrName>style.visibility</p:attrName>
                                        </p:attrNameLst>
                                      </p:cBhvr>
                                      <p:to>
                                        <p:strVal val="visible"/>
                                      </p:to>
                                    </p:set>
                                    <p:animEffect filter="fade" transition="in">
                                      <p:cBhvr>
                                        <p:cTn dur="1000"/>
                                        <p:tgtEl>
                                          <p:spTgt spid="4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3" st="3"/>
                                            </p:txEl>
                                          </p:spTgt>
                                        </p:tgtEl>
                                        <p:attrNameLst>
                                          <p:attrName>style.visibility</p:attrName>
                                        </p:attrNameLst>
                                      </p:cBhvr>
                                      <p:to>
                                        <p:strVal val="visible"/>
                                      </p:to>
                                    </p:set>
                                    <p:animEffect filter="fade" transition="in">
                                      <p:cBhvr>
                                        <p:cTn dur="1000"/>
                                        <p:tgtEl>
                                          <p:spTgt spid="4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4" st="4"/>
                                            </p:txEl>
                                          </p:spTgt>
                                        </p:tgtEl>
                                        <p:attrNameLst>
                                          <p:attrName>style.visibility</p:attrName>
                                        </p:attrNameLst>
                                      </p:cBhvr>
                                      <p:to>
                                        <p:strVal val="visible"/>
                                      </p:to>
                                    </p:set>
                                    <p:animEffect filter="fade" transition="in">
                                      <p:cBhvr>
                                        <p:cTn dur="1000"/>
                                        <p:tgtEl>
                                          <p:spTgt spid="4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5" st="5"/>
                                            </p:txEl>
                                          </p:spTgt>
                                        </p:tgtEl>
                                        <p:attrNameLst>
                                          <p:attrName>style.visibility</p:attrName>
                                        </p:attrNameLst>
                                      </p:cBhvr>
                                      <p:to>
                                        <p:strVal val="visible"/>
                                      </p:to>
                                    </p:set>
                                    <p:animEffect filter="fade" transition="in">
                                      <p:cBhvr>
                                        <p:cTn dur="1000"/>
                                        <p:tgtEl>
                                          <p:spTgt spid="48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7"/>
          <p:cNvSpPr txBox="1"/>
          <p:nvPr>
            <p:ph type="title"/>
          </p:nvPr>
        </p:nvSpPr>
        <p:spPr>
          <a:xfrm>
            <a:off x="490250" y="450150"/>
            <a:ext cx="81039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Reproducibility and Beaker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Beaker?</a:t>
            </a:r>
            <a:endParaRPr/>
          </a:p>
        </p:txBody>
      </p:sp>
      <p:sp>
        <p:nvSpPr>
          <p:cNvPr id="495" name="Google Shape;495;p78"/>
          <p:cNvSpPr txBox="1"/>
          <p:nvPr>
            <p:ph idx="1" type="body"/>
          </p:nvPr>
        </p:nvSpPr>
        <p:spPr>
          <a:xfrm>
            <a:off x="311700" y="1152475"/>
            <a:ext cx="5221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Kubernetes-based platform for rapid experimentation</a:t>
            </a:r>
            <a:endParaRPr/>
          </a:p>
          <a:p>
            <a:pPr indent="-342900" lvl="0" marL="457200" rtl="0" algn="l">
              <a:spcBef>
                <a:spcPts val="0"/>
              </a:spcBef>
              <a:spcAft>
                <a:spcPts val="0"/>
              </a:spcAft>
              <a:buSzPts val="1800"/>
              <a:buChar char="●"/>
            </a:pPr>
            <a:r>
              <a:rPr lang="en"/>
              <a:t>Specify experiments as Docker containers + config.yaml</a:t>
            </a:r>
            <a:endParaRPr/>
          </a:p>
          <a:p>
            <a:pPr indent="-342900" lvl="0" marL="457200" rtl="0" algn="l">
              <a:spcBef>
                <a:spcPts val="0"/>
              </a:spcBef>
              <a:spcAft>
                <a:spcPts val="0"/>
              </a:spcAft>
              <a:buSzPts val="1800"/>
              <a:buChar char="●"/>
            </a:pPr>
            <a:r>
              <a:rPr lang="en"/>
              <a:t>Request GPUs + Memory + etc</a:t>
            </a:r>
            <a:endParaRPr/>
          </a:p>
          <a:p>
            <a:pPr indent="-342900" lvl="0" marL="457200" rtl="0" algn="l">
              <a:spcBef>
                <a:spcPts val="0"/>
              </a:spcBef>
              <a:spcAft>
                <a:spcPts val="0"/>
              </a:spcAft>
              <a:buSzPts val="1800"/>
              <a:buChar char="●"/>
            </a:pPr>
            <a:r>
              <a:rPr lang="en"/>
              <a:t>Upload or mount existing datasets</a:t>
            </a:r>
            <a:endParaRPr/>
          </a:p>
          <a:p>
            <a:pPr indent="-342900" lvl="0" marL="457200" rtl="0" algn="l">
              <a:spcBef>
                <a:spcPts val="0"/>
              </a:spcBef>
              <a:spcAft>
                <a:spcPts val="0"/>
              </a:spcAft>
              <a:buSzPts val="1800"/>
              <a:buChar char="●"/>
            </a:pPr>
            <a:r>
              <a:rPr lang="en"/>
              <a:t>Track results</a:t>
            </a:r>
            <a:endParaRPr/>
          </a:p>
          <a:p>
            <a:pPr indent="-342900" lvl="0" marL="457200" rtl="0" algn="l">
              <a:spcBef>
                <a:spcPts val="0"/>
              </a:spcBef>
              <a:spcAft>
                <a:spcPts val="0"/>
              </a:spcAft>
              <a:buSzPts val="1800"/>
              <a:buChar char="●"/>
            </a:pPr>
            <a:r>
              <a:rPr lang="en"/>
              <a:t>(Currently runs on GKE, working on a "runs on your machines" version)</a:t>
            </a:r>
            <a:endParaRPr/>
          </a:p>
          <a:p>
            <a:pPr indent="-342900" lvl="0" marL="457200" rtl="0" algn="l">
              <a:spcBef>
                <a:spcPts val="0"/>
              </a:spcBef>
              <a:spcAft>
                <a:spcPts val="0"/>
              </a:spcAft>
              <a:buSzPts val="1800"/>
              <a:buChar char="●"/>
            </a:pPr>
            <a:r>
              <a:rPr lang="en"/>
              <a:t>Mostly internal-only for now (sorry)</a:t>
            </a:r>
            <a:endParaRPr/>
          </a:p>
        </p:txBody>
      </p:sp>
      <p:pic>
        <p:nvPicPr>
          <p:cNvPr id="496" name="Google Shape;496;p78"/>
          <p:cNvPicPr preferRelativeResize="0"/>
          <p:nvPr/>
        </p:nvPicPr>
        <p:blipFill>
          <a:blip r:embed="rId3">
            <a:alphaModFix/>
          </a:blip>
          <a:stretch>
            <a:fillRect/>
          </a:stretch>
        </p:blipFill>
        <p:spPr>
          <a:xfrm>
            <a:off x="5626325" y="1407475"/>
            <a:ext cx="3365276" cy="18190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Beaker?</a:t>
            </a:r>
            <a:endParaRPr/>
          </a:p>
        </p:txBody>
      </p:sp>
      <p:sp>
        <p:nvSpPr>
          <p:cNvPr id="502" name="Google Shape;502;p79"/>
          <p:cNvSpPr txBox="1"/>
          <p:nvPr>
            <p:ph idx="1" type="body"/>
          </p:nvPr>
        </p:nvSpPr>
        <p:spPr>
          <a:xfrm>
            <a:off x="311700" y="1152475"/>
            <a:ext cx="8346600" cy="34164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Clr>
                <a:schemeClr val="dk1"/>
              </a:buClr>
              <a:buSzPts val="1100"/>
              <a:buFont typeface="Arial"/>
              <a:buNone/>
            </a:pPr>
            <a:r>
              <a:rPr lang="en">
                <a:solidFill>
                  <a:srgbClr val="24292E"/>
                </a:solidFill>
                <a:latin typeface="Consolas"/>
                <a:ea typeface="Consolas"/>
                <a:cs typeface="Consolas"/>
                <a:sym typeface="Consolas"/>
              </a:rPr>
              <a:t>beaker experiment run \</a:t>
            </a:r>
            <a:br>
              <a:rPr lang="en">
                <a:solidFill>
                  <a:srgbClr val="24292E"/>
                </a:solidFill>
                <a:latin typeface="Consolas"/>
                <a:ea typeface="Consolas"/>
                <a:cs typeface="Consolas"/>
                <a:sym typeface="Consolas"/>
              </a:rPr>
            </a:br>
            <a:r>
              <a:rPr lang="en">
                <a:solidFill>
                  <a:srgbClr val="24292E"/>
                </a:solidFill>
                <a:latin typeface="Consolas"/>
                <a:ea typeface="Consolas"/>
                <a:cs typeface="Consolas"/>
                <a:sym typeface="Consolas"/>
              </a:rPr>
              <a:t>  --name wordcount-moby \</a:t>
            </a:r>
            <a:br>
              <a:rPr lang="en">
                <a:solidFill>
                  <a:srgbClr val="24292E"/>
                </a:solidFill>
                <a:latin typeface="Consolas"/>
                <a:ea typeface="Consolas"/>
                <a:cs typeface="Consolas"/>
                <a:sym typeface="Consolas"/>
              </a:rPr>
            </a:br>
            <a:r>
              <a:rPr lang="en">
                <a:solidFill>
                  <a:srgbClr val="24292E"/>
                </a:solidFill>
                <a:latin typeface="Consolas"/>
                <a:ea typeface="Consolas"/>
                <a:cs typeface="Consolas"/>
                <a:sym typeface="Consolas"/>
              </a:rPr>
              <a:t>  --blueprint examples/wordcount \</a:t>
            </a:r>
            <a:br>
              <a:rPr lang="en">
                <a:solidFill>
                  <a:srgbClr val="24292E"/>
                </a:solidFill>
                <a:latin typeface="Consolas"/>
                <a:ea typeface="Consolas"/>
                <a:cs typeface="Consolas"/>
                <a:sym typeface="Consolas"/>
              </a:rPr>
            </a:br>
            <a:r>
              <a:rPr lang="en">
                <a:solidFill>
                  <a:srgbClr val="24292E"/>
                </a:solidFill>
                <a:latin typeface="Consolas"/>
                <a:ea typeface="Consolas"/>
                <a:cs typeface="Consolas"/>
                <a:sym typeface="Consolas"/>
              </a:rPr>
              <a:t>  --source examples/moby:/input \</a:t>
            </a:r>
            <a:br>
              <a:rPr lang="en">
                <a:solidFill>
                  <a:srgbClr val="24292E"/>
                </a:solidFill>
                <a:latin typeface="Consolas"/>
                <a:ea typeface="Consolas"/>
                <a:cs typeface="Consolas"/>
                <a:sym typeface="Consolas"/>
              </a:rPr>
            </a:br>
            <a:r>
              <a:rPr lang="en">
                <a:solidFill>
                  <a:srgbClr val="24292E"/>
                </a:solidFill>
                <a:latin typeface="Consolas"/>
                <a:ea typeface="Consolas"/>
                <a:cs typeface="Consolas"/>
                <a:sym typeface="Consolas"/>
              </a:rPr>
              <a:t>  --result-path /output</a:t>
            </a:r>
            <a:endParaRPr>
              <a:solidFill>
                <a:srgbClr val="24292E"/>
              </a:solidFill>
              <a:latin typeface="Consolas"/>
              <a:ea typeface="Consolas"/>
              <a:cs typeface="Consolas"/>
              <a:sym typeface="Consolas"/>
            </a:endParaRPr>
          </a:p>
          <a:p>
            <a:pPr indent="0" lvl="0" marL="457200" rtl="0" algn="l">
              <a:spcBef>
                <a:spcPts val="0"/>
              </a:spcBef>
              <a:spcAft>
                <a:spcPts val="1600"/>
              </a:spcAft>
              <a:buNone/>
            </a:pPr>
            <a:r>
              <a:t/>
            </a:r>
            <a:endParaRPr>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pic>
        <p:nvPicPr>
          <p:cNvPr id="507" name="Google Shape;507;p80"/>
          <p:cNvPicPr preferRelativeResize="0"/>
          <p:nvPr/>
        </p:nvPicPr>
        <p:blipFill rotWithShape="1">
          <a:blip r:embed="rId3">
            <a:alphaModFix/>
          </a:blip>
          <a:srcRect b="0" l="0" r="6890" t="2123"/>
          <a:stretch/>
        </p:blipFill>
        <p:spPr>
          <a:xfrm>
            <a:off x="4475100" y="203762"/>
            <a:ext cx="4627350" cy="4735976"/>
          </a:xfrm>
          <a:prstGeom prst="rect">
            <a:avLst/>
          </a:prstGeom>
          <a:noFill/>
          <a:ln>
            <a:noFill/>
          </a:ln>
        </p:spPr>
      </p:pic>
      <p:pic>
        <p:nvPicPr>
          <p:cNvPr id="508" name="Google Shape;508;p80"/>
          <p:cNvPicPr preferRelativeResize="0"/>
          <p:nvPr/>
        </p:nvPicPr>
        <p:blipFill rotWithShape="1">
          <a:blip r:embed="rId4">
            <a:alphaModFix/>
          </a:blip>
          <a:srcRect b="0" l="0" r="9950" t="0"/>
          <a:stretch/>
        </p:blipFill>
        <p:spPr>
          <a:xfrm>
            <a:off x="0" y="115275"/>
            <a:ext cx="4475101" cy="4960575"/>
          </a:xfrm>
          <a:prstGeom prst="rect">
            <a:avLst/>
          </a:prstGeom>
          <a:noFill/>
          <a:ln>
            <a:noFill/>
          </a:ln>
        </p:spPr>
      </p:pic>
      <p:sp>
        <p:nvSpPr>
          <p:cNvPr id="509" name="Google Shape;509;p80"/>
          <p:cNvSpPr/>
          <p:nvPr/>
        </p:nvSpPr>
        <p:spPr>
          <a:xfrm>
            <a:off x="1667600" y="376050"/>
            <a:ext cx="1420800" cy="223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elex"/>
                <a:ea typeface="Telex"/>
                <a:cs typeface="Telex"/>
                <a:sym typeface="Telex"/>
              </a:rPr>
              <a:t>description</a:t>
            </a:r>
            <a:endParaRPr sz="1200">
              <a:latin typeface="Telex"/>
              <a:ea typeface="Telex"/>
              <a:cs typeface="Telex"/>
              <a:sym typeface="Telex"/>
            </a:endParaRPr>
          </a:p>
        </p:txBody>
      </p:sp>
      <p:sp>
        <p:nvSpPr>
          <p:cNvPr id="510" name="Google Shape;510;p80"/>
          <p:cNvSpPr/>
          <p:nvPr/>
        </p:nvSpPr>
        <p:spPr>
          <a:xfrm>
            <a:off x="2277200" y="1747650"/>
            <a:ext cx="1420800" cy="223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elex"/>
                <a:ea typeface="Telex"/>
                <a:cs typeface="Telex"/>
                <a:sym typeface="Telex"/>
              </a:rPr>
              <a:t>logs</a:t>
            </a:r>
            <a:endParaRPr sz="1200">
              <a:latin typeface="Telex"/>
              <a:ea typeface="Telex"/>
              <a:cs typeface="Telex"/>
              <a:sym typeface="Telex"/>
            </a:endParaRPr>
          </a:p>
        </p:txBody>
      </p:sp>
      <p:sp>
        <p:nvSpPr>
          <p:cNvPr id="511" name="Google Shape;511;p80"/>
          <p:cNvSpPr/>
          <p:nvPr/>
        </p:nvSpPr>
        <p:spPr>
          <a:xfrm>
            <a:off x="372200" y="3424050"/>
            <a:ext cx="1420800" cy="223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elex"/>
                <a:ea typeface="Telex"/>
                <a:cs typeface="Telex"/>
                <a:sym typeface="Telex"/>
              </a:rPr>
              <a:t>metrics</a:t>
            </a:r>
            <a:endParaRPr sz="1200">
              <a:latin typeface="Telex"/>
              <a:ea typeface="Telex"/>
              <a:cs typeface="Telex"/>
              <a:sym typeface="Telex"/>
            </a:endParaRPr>
          </a:p>
        </p:txBody>
      </p:sp>
      <p:sp>
        <p:nvSpPr>
          <p:cNvPr id="512" name="Google Shape;512;p80"/>
          <p:cNvSpPr/>
          <p:nvPr/>
        </p:nvSpPr>
        <p:spPr>
          <a:xfrm>
            <a:off x="4153225" y="1427450"/>
            <a:ext cx="1420800" cy="223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elex"/>
                <a:ea typeface="Telex"/>
                <a:cs typeface="Telex"/>
                <a:sym typeface="Telex"/>
              </a:rPr>
              <a:t>parameters</a:t>
            </a:r>
            <a:endParaRPr sz="1200">
              <a:latin typeface="Telex"/>
              <a:ea typeface="Telex"/>
              <a:cs typeface="Telex"/>
              <a:sym typeface="Telex"/>
            </a:endParaRPr>
          </a:p>
        </p:txBody>
      </p:sp>
      <p:sp>
        <p:nvSpPr>
          <p:cNvPr id="513" name="Google Shape;513;p80"/>
          <p:cNvSpPr/>
          <p:nvPr/>
        </p:nvSpPr>
        <p:spPr>
          <a:xfrm>
            <a:off x="6421480" y="2910479"/>
            <a:ext cx="1420800" cy="223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elex"/>
                <a:ea typeface="Telex"/>
                <a:cs typeface="Telex"/>
                <a:sym typeface="Telex"/>
              </a:rPr>
              <a:t>docker image</a:t>
            </a:r>
            <a:endParaRPr sz="1200">
              <a:latin typeface="Telex"/>
              <a:ea typeface="Telex"/>
              <a:cs typeface="Telex"/>
              <a:sym typeface="Telex"/>
            </a:endParaRPr>
          </a:p>
        </p:txBody>
      </p:sp>
      <p:sp>
        <p:nvSpPr>
          <p:cNvPr id="514" name="Google Shape;514;p80"/>
          <p:cNvSpPr/>
          <p:nvPr/>
        </p:nvSpPr>
        <p:spPr>
          <a:xfrm>
            <a:off x="7412080" y="3824879"/>
            <a:ext cx="1420800" cy="223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elex"/>
                <a:ea typeface="Telex"/>
                <a:cs typeface="Telex"/>
                <a:sym typeface="Telex"/>
              </a:rPr>
              <a:t>datasets</a:t>
            </a:r>
            <a:endParaRPr sz="1200">
              <a:latin typeface="Telex"/>
              <a:ea typeface="Telex"/>
              <a:cs typeface="Telex"/>
              <a:sym typeface="Telex"/>
            </a:endParaRPr>
          </a:p>
        </p:txBody>
      </p:sp>
      <p:sp>
        <p:nvSpPr>
          <p:cNvPr id="515" name="Google Shape;515;p80"/>
          <p:cNvSpPr/>
          <p:nvPr/>
        </p:nvSpPr>
        <p:spPr>
          <a:xfrm>
            <a:off x="6104676" y="4762766"/>
            <a:ext cx="1420800" cy="223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elex"/>
                <a:ea typeface="Telex"/>
                <a:cs typeface="Telex"/>
                <a:sym typeface="Telex"/>
              </a:rPr>
              <a:t>cost</a:t>
            </a:r>
            <a:endParaRPr sz="1200">
              <a:latin typeface="Telex"/>
              <a:ea typeface="Telex"/>
              <a:cs typeface="Telex"/>
              <a:sym typeface="Telex"/>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Organize Experiments Into Groups</a:t>
            </a:r>
            <a:endParaRPr/>
          </a:p>
        </p:txBody>
      </p:sp>
      <p:pic>
        <p:nvPicPr>
          <p:cNvPr id="521" name="Google Shape;521;p81"/>
          <p:cNvPicPr preferRelativeResize="0"/>
          <p:nvPr/>
        </p:nvPicPr>
        <p:blipFill>
          <a:blip r:embed="rId3">
            <a:alphaModFix/>
          </a:blip>
          <a:stretch>
            <a:fillRect/>
          </a:stretch>
        </p:blipFill>
        <p:spPr>
          <a:xfrm>
            <a:off x="3429000" y="1170125"/>
            <a:ext cx="5614285" cy="3820974"/>
          </a:xfrm>
          <a:prstGeom prst="rect">
            <a:avLst/>
          </a:prstGeom>
          <a:noFill/>
          <a:ln>
            <a:noFill/>
          </a:ln>
        </p:spPr>
      </p:pic>
      <p:sp>
        <p:nvSpPr>
          <p:cNvPr id="522" name="Google Shape;522;p81"/>
          <p:cNvSpPr/>
          <p:nvPr/>
        </p:nvSpPr>
        <p:spPr>
          <a:xfrm>
            <a:off x="816825" y="2016850"/>
            <a:ext cx="2182500" cy="176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elex"/>
                <a:ea typeface="Telex"/>
                <a:cs typeface="Telex"/>
                <a:sym typeface="Telex"/>
              </a:rPr>
              <a:t>ideally you'd give them more descriptive names, though</a:t>
            </a:r>
            <a:endParaRPr sz="1800">
              <a:latin typeface="Telex"/>
              <a:ea typeface="Telex"/>
              <a:cs typeface="Telex"/>
              <a:sym typeface="Telex"/>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4735800" y="3068"/>
            <a:ext cx="4408200" cy="14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74E13"/>
                </a:solidFill>
              </a:rPr>
              <a:t>I take a somewhat expansive view of the role of reproducibility in science</a:t>
            </a:r>
            <a:endParaRPr>
              <a:solidFill>
                <a:srgbClr val="274E13"/>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Beaker and Reproducibility</a:t>
            </a:r>
            <a:endParaRPr/>
          </a:p>
        </p:txBody>
      </p:sp>
      <p:sp>
        <p:nvSpPr>
          <p:cNvPr id="528" name="Google Shape;528;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old code + new data =&gt; upload the dataset, reuse the blueprint</a:t>
            </a:r>
            <a:endParaRPr/>
          </a:p>
          <a:p>
            <a:pPr indent="-342900" lvl="0" marL="457200" rtl="0" algn="l">
              <a:spcBef>
                <a:spcPts val="0"/>
              </a:spcBef>
              <a:spcAft>
                <a:spcPts val="0"/>
              </a:spcAft>
              <a:buSzPts val="1800"/>
              <a:buChar char="●"/>
            </a:pPr>
            <a:r>
              <a:rPr lang="en"/>
              <a:t>new code + old data =&gt; create the blueprint, point at existing dataset</a:t>
            </a:r>
            <a:endParaRPr/>
          </a:p>
          <a:p>
            <a:pPr indent="-342900" lvl="0" marL="457200" rtl="0" algn="l">
              <a:spcBef>
                <a:spcPts val="0"/>
              </a:spcBef>
              <a:spcAft>
                <a:spcPts val="0"/>
              </a:spcAft>
              <a:buSzPts val="1800"/>
              <a:buChar char="●"/>
            </a:pPr>
            <a:r>
              <a:rPr lang="en"/>
              <a:t>want to see previous results?</a:t>
            </a:r>
            <a:endParaRPr/>
          </a:p>
          <a:p>
            <a:pPr indent="-317500" lvl="1" marL="914400" rtl="0" algn="l">
              <a:spcBef>
                <a:spcPts val="0"/>
              </a:spcBef>
              <a:spcAft>
                <a:spcPts val="0"/>
              </a:spcAft>
              <a:buSzPts val="1400"/>
              <a:buChar char="○"/>
            </a:pPr>
            <a:r>
              <a:rPr lang="en"/>
              <a:t>inputs + logs + outputs stored "forever"</a:t>
            </a:r>
            <a:endParaRPr/>
          </a:p>
          <a:p>
            <a:pPr indent="-317500" lvl="1" marL="914400" rtl="0" algn="l">
              <a:spcBef>
                <a:spcPts val="0"/>
              </a:spcBef>
              <a:spcAft>
                <a:spcPts val="0"/>
              </a:spcAft>
              <a:buSzPts val="1400"/>
              <a:buChar char="○"/>
            </a:pPr>
            <a:r>
              <a:rPr lang="en"/>
              <a:t>record of every experiment run + results</a:t>
            </a:r>
            <a:endParaRPr/>
          </a:p>
          <a:p>
            <a:pPr indent="-317500" lvl="1" marL="914400" rtl="0" algn="l">
              <a:spcBef>
                <a:spcPts val="0"/>
              </a:spcBef>
              <a:spcAft>
                <a:spcPts val="0"/>
              </a:spcAft>
              <a:buSzPts val="1400"/>
              <a:buChar char="○"/>
            </a:pPr>
            <a:r>
              <a:rPr lang="en"/>
              <a:t>share with a link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0" st="0"/>
                                            </p:txEl>
                                          </p:spTgt>
                                        </p:tgtEl>
                                        <p:attrNameLst>
                                          <p:attrName>style.visibility</p:attrName>
                                        </p:attrNameLst>
                                      </p:cBhvr>
                                      <p:to>
                                        <p:strVal val="visible"/>
                                      </p:to>
                                    </p:set>
                                    <p:animEffect filter="fade" transition="in">
                                      <p:cBhvr>
                                        <p:cTn dur="1000"/>
                                        <p:tgtEl>
                                          <p:spTgt spid="5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1" st="1"/>
                                            </p:txEl>
                                          </p:spTgt>
                                        </p:tgtEl>
                                        <p:attrNameLst>
                                          <p:attrName>style.visibility</p:attrName>
                                        </p:attrNameLst>
                                      </p:cBhvr>
                                      <p:to>
                                        <p:strVal val="visible"/>
                                      </p:to>
                                    </p:set>
                                    <p:animEffect filter="fade" transition="in">
                                      <p:cBhvr>
                                        <p:cTn dur="1000"/>
                                        <p:tgtEl>
                                          <p:spTgt spid="5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2" st="2"/>
                                            </p:txEl>
                                          </p:spTgt>
                                        </p:tgtEl>
                                        <p:attrNameLst>
                                          <p:attrName>style.visibility</p:attrName>
                                        </p:attrNameLst>
                                      </p:cBhvr>
                                      <p:to>
                                        <p:strVal val="visible"/>
                                      </p:to>
                                    </p:set>
                                    <p:animEffect filter="fade" transition="in">
                                      <p:cBhvr>
                                        <p:cTn dur="1000"/>
                                        <p:tgtEl>
                                          <p:spTgt spid="5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3" st="3"/>
                                            </p:txEl>
                                          </p:spTgt>
                                        </p:tgtEl>
                                        <p:attrNameLst>
                                          <p:attrName>style.visibility</p:attrName>
                                        </p:attrNameLst>
                                      </p:cBhvr>
                                      <p:to>
                                        <p:strVal val="visible"/>
                                      </p:to>
                                    </p:set>
                                    <p:animEffect filter="fade" transition="in">
                                      <p:cBhvr>
                                        <p:cTn dur="1000"/>
                                        <p:tgtEl>
                                          <p:spTgt spid="5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4" st="4"/>
                                            </p:txEl>
                                          </p:spTgt>
                                        </p:tgtEl>
                                        <p:attrNameLst>
                                          <p:attrName>style.visibility</p:attrName>
                                        </p:attrNameLst>
                                      </p:cBhvr>
                                      <p:to>
                                        <p:strVal val="visible"/>
                                      </p:to>
                                    </p:set>
                                    <p:animEffect filter="fade" transition="in">
                                      <p:cBhvr>
                                        <p:cTn dur="1000"/>
                                        <p:tgtEl>
                                          <p:spTgt spid="5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5" st="5"/>
                                            </p:txEl>
                                          </p:spTgt>
                                        </p:tgtEl>
                                        <p:attrNameLst>
                                          <p:attrName>style.visibility</p:attrName>
                                        </p:attrNameLst>
                                      </p:cBhvr>
                                      <p:to>
                                        <p:strVal val="visible"/>
                                      </p:to>
                                    </p:set>
                                    <p:animEffect filter="fade" transition="in">
                                      <p:cBhvr>
                                        <p:cTn dur="1000"/>
                                        <p:tgtEl>
                                          <p:spTgt spid="52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8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 Sum Up</a:t>
            </a:r>
            <a:endParaRPr/>
          </a:p>
        </p:txBody>
      </p:sp>
      <p:sp>
        <p:nvSpPr>
          <p:cNvPr id="534" name="Google Shape;534;p83"/>
          <p:cNvSpPr txBox="1"/>
          <p:nvPr>
            <p:ph idx="4294967295" type="body"/>
          </p:nvPr>
        </p:nvSpPr>
        <p:spPr>
          <a:xfrm>
            <a:off x="3929325" y="428500"/>
            <a:ext cx="5131800" cy="4445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Reproducibility is important for more than the obvious reasons</a:t>
            </a:r>
            <a:endParaRPr sz="2000"/>
          </a:p>
          <a:p>
            <a:pPr indent="-355600" lvl="0" marL="457200" rtl="0" algn="l">
              <a:spcBef>
                <a:spcPts val="0"/>
              </a:spcBef>
              <a:spcAft>
                <a:spcPts val="0"/>
              </a:spcAft>
              <a:buSzPts val="2000"/>
              <a:buChar char="●"/>
            </a:pPr>
            <a:r>
              <a:rPr lang="en" sz="2000"/>
              <a:t>Your choices of tools and processes make reproducibility easier or harder</a:t>
            </a:r>
            <a:endParaRPr sz="2000"/>
          </a:p>
          <a:p>
            <a:pPr indent="-355600" lvl="0" marL="457200" rtl="0" algn="l">
              <a:spcBef>
                <a:spcPts val="0"/>
              </a:spcBef>
              <a:spcAft>
                <a:spcPts val="0"/>
              </a:spcAft>
              <a:buSzPts val="2000"/>
              <a:buChar char="●"/>
            </a:pPr>
            <a:r>
              <a:rPr lang="en" sz="2000"/>
              <a:t>There are several ways that notebooks make reproducibility harder</a:t>
            </a:r>
            <a:endParaRPr sz="2000"/>
          </a:p>
          <a:p>
            <a:pPr indent="-355600" lvl="0" marL="457200" rtl="0" algn="l">
              <a:spcBef>
                <a:spcPts val="0"/>
              </a:spcBef>
              <a:spcAft>
                <a:spcPts val="0"/>
              </a:spcAft>
              <a:buSzPts val="2000"/>
              <a:buChar char="●"/>
            </a:pPr>
            <a:r>
              <a:rPr lang="en" sz="2000"/>
              <a:t>Search out tools that make reproducibility easier</a:t>
            </a:r>
            <a:endParaRPr sz="2000"/>
          </a:p>
          <a:p>
            <a:pPr indent="-355600" lvl="0" marL="457200" rtl="0" algn="l">
              <a:spcBef>
                <a:spcPts val="0"/>
              </a:spcBef>
              <a:spcAft>
                <a:spcPts val="0"/>
              </a:spcAft>
              <a:buSzPts val="2000"/>
              <a:buChar char="●"/>
            </a:pPr>
            <a:r>
              <a:rPr lang="en" sz="2000"/>
              <a:t>Adopt processes that make reproducibility easier</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0" st="0"/>
                                            </p:txEl>
                                          </p:spTgt>
                                        </p:tgtEl>
                                        <p:attrNameLst>
                                          <p:attrName>style.visibility</p:attrName>
                                        </p:attrNameLst>
                                      </p:cBhvr>
                                      <p:to>
                                        <p:strVal val="visible"/>
                                      </p:to>
                                    </p:set>
                                    <p:animEffect filter="fade" transition="in">
                                      <p:cBhvr>
                                        <p:cTn dur="1000"/>
                                        <p:tgtEl>
                                          <p:spTgt spid="5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1" st="1"/>
                                            </p:txEl>
                                          </p:spTgt>
                                        </p:tgtEl>
                                        <p:attrNameLst>
                                          <p:attrName>style.visibility</p:attrName>
                                        </p:attrNameLst>
                                      </p:cBhvr>
                                      <p:to>
                                        <p:strVal val="visible"/>
                                      </p:to>
                                    </p:set>
                                    <p:animEffect filter="fade" transition="in">
                                      <p:cBhvr>
                                        <p:cTn dur="1000"/>
                                        <p:tgtEl>
                                          <p:spTgt spid="5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2" st="2"/>
                                            </p:txEl>
                                          </p:spTgt>
                                        </p:tgtEl>
                                        <p:attrNameLst>
                                          <p:attrName>style.visibility</p:attrName>
                                        </p:attrNameLst>
                                      </p:cBhvr>
                                      <p:to>
                                        <p:strVal val="visible"/>
                                      </p:to>
                                    </p:set>
                                    <p:animEffect filter="fade" transition="in">
                                      <p:cBhvr>
                                        <p:cTn dur="1000"/>
                                        <p:tgtEl>
                                          <p:spTgt spid="5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3" st="3"/>
                                            </p:txEl>
                                          </p:spTgt>
                                        </p:tgtEl>
                                        <p:attrNameLst>
                                          <p:attrName>style.visibility</p:attrName>
                                        </p:attrNameLst>
                                      </p:cBhvr>
                                      <p:to>
                                        <p:strVal val="visible"/>
                                      </p:to>
                                    </p:set>
                                    <p:animEffect filter="fade" transition="in">
                                      <p:cBhvr>
                                        <p:cTn dur="1000"/>
                                        <p:tgtEl>
                                          <p:spTgt spid="5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4" st="4"/>
                                            </p:txEl>
                                          </p:spTgt>
                                        </p:tgtEl>
                                        <p:attrNameLst>
                                          <p:attrName>style.visibility</p:attrName>
                                        </p:attrNameLst>
                                      </p:cBhvr>
                                      <p:to>
                                        <p:strVal val="visible"/>
                                      </p:to>
                                    </p:set>
                                    <p:animEffect filter="fade" transition="in">
                                      <p:cBhvr>
                                        <p:cTn dur="1000"/>
                                        <p:tgtEl>
                                          <p:spTgt spid="5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Related Presentations</a:t>
            </a:r>
            <a:endParaRPr/>
          </a:p>
        </p:txBody>
      </p:sp>
      <p:sp>
        <p:nvSpPr>
          <p:cNvPr id="540" name="Google Shape;540;p84"/>
          <p:cNvSpPr txBox="1"/>
          <p:nvPr>
            <p:ph idx="1" type="body"/>
          </p:nvPr>
        </p:nvSpPr>
        <p:spPr>
          <a:xfrm>
            <a:off x="311700" y="1152475"/>
            <a:ext cx="8520600" cy="385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I Don't Like Notebooks</a:t>
            </a:r>
            <a:endParaRPr/>
          </a:p>
          <a:p>
            <a:pPr indent="0" lvl="0" marL="914400" rtl="0" algn="l">
              <a:spcBef>
                <a:spcPts val="1600"/>
              </a:spcBef>
              <a:spcAft>
                <a:spcPts val="0"/>
              </a:spcAft>
              <a:buNone/>
            </a:pPr>
            <a:r>
              <a:rPr lang="en"/>
              <a:t>The talk that launched a thousand arguments. Heavy on the memes.</a:t>
            </a:r>
            <a:endParaRPr/>
          </a:p>
          <a:p>
            <a:pPr indent="-342900" lvl="0" marL="457200" rtl="0" algn="l">
              <a:spcBef>
                <a:spcPts val="1600"/>
              </a:spcBef>
              <a:spcAft>
                <a:spcPts val="0"/>
              </a:spcAft>
              <a:buSzPts val="1800"/>
              <a:buChar char="●"/>
            </a:pPr>
            <a:r>
              <a:rPr lang="en" u="sng">
                <a:solidFill>
                  <a:schemeClr val="hlink"/>
                </a:solidFill>
                <a:hlinkClick r:id="rId4"/>
              </a:rPr>
              <a:t>Writing Code for NLP Research</a:t>
            </a:r>
            <a:endParaRPr/>
          </a:p>
          <a:p>
            <a:pPr indent="0" lvl="0" marL="914400" rtl="0" algn="l">
              <a:spcBef>
                <a:spcPts val="1600"/>
              </a:spcBef>
              <a:spcAft>
                <a:spcPts val="0"/>
              </a:spcAft>
              <a:buNone/>
            </a:pPr>
            <a:r>
              <a:rPr lang="en"/>
              <a:t>EMNLP 2018 tutorial from me + Matt Gardner + Mark Neumann, goes much deeper into "what good research code looks like"</a:t>
            </a:r>
            <a:endParaRPr/>
          </a:p>
          <a:p>
            <a:pPr indent="-342900" lvl="0" marL="457200" rtl="0" algn="l">
              <a:spcBef>
                <a:spcPts val="1600"/>
              </a:spcBef>
              <a:spcAft>
                <a:spcPts val="0"/>
              </a:spcAft>
              <a:buSzPts val="1800"/>
              <a:buChar char="●"/>
            </a:pPr>
            <a:r>
              <a:rPr lang="en" u="sng">
                <a:solidFill>
                  <a:schemeClr val="hlink"/>
                </a:solidFill>
                <a:hlinkClick r:id="rId5"/>
              </a:rPr>
              <a:t>How Becoming Not a Data Scientist Made Me a Better Data Scientist</a:t>
            </a:r>
            <a:endParaRPr/>
          </a:p>
          <a:p>
            <a:pPr indent="0" lvl="0" marL="914400" rtl="0" algn="l">
              <a:spcBef>
                <a:spcPts val="1600"/>
              </a:spcBef>
              <a:spcAft>
                <a:spcPts val="1600"/>
              </a:spcAft>
              <a:buNone/>
            </a:pPr>
            <a:r>
              <a:rPr lang="en"/>
              <a:t>Explores some similar themes in the context of "why data scientists should care about software engineering best practices"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pic>
        <p:nvPicPr>
          <p:cNvPr id="545" name="Google Shape;545;p85"/>
          <p:cNvPicPr preferRelativeResize="0"/>
          <p:nvPr/>
        </p:nvPicPr>
        <p:blipFill>
          <a:blip r:embed="rId3">
            <a:alphaModFix/>
          </a:blip>
          <a:stretch>
            <a:fillRect/>
          </a:stretch>
        </p:blipFill>
        <p:spPr>
          <a:xfrm>
            <a:off x="3405351" y="1685775"/>
            <a:ext cx="5730724" cy="3229126"/>
          </a:xfrm>
          <a:prstGeom prst="rect">
            <a:avLst/>
          </a:prstGeom>
          <a:noFill/>
          <a:ln>
            <a:noFill/>
          </a:ln>
        </p:spPr>
      </p:pic>
      <p:sp>
        <p:nvSpPr>
          <p:cNvPr id="546" name="Google Shape;546;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sp>
        <p:nvSpPr>
          <p:cNvPr id="547" name="Google Shape;547;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 </a:t>
            </a:r>
            <a:r>
              <a:rPr lang="en" u="sng">
                <a:solidFill>
                  <a:schemeClr val="hlink"/>
                </a:solidFill>
                <a:hlinkClick r:id="rId4"/>
              </a:rPr>
              <a:t>@joelgrus</a:t>
            </a:r>
            <a:endParaRPr/>
          </a:p>
          <a:p>
            <a:pPr indent="0" lvl="0" marL="0" rtl="0" algn="l">
              <a:spcBef>
                <a:spcPts val="1600"/>
              </a:spcBef>
              <a:spcAft>
                <a:spcPts val="0"/>
              </a:spcAft>
              <a:buNone/>
            </a:pPr>
            <a:r>
              <a:rPr lang="en"/>
              <a:t>AI2: </a:t>
            </a:r>
            <a:r>
              <a:rPr lang="en" u="sng">
                <a:solidFill>
                  <a:schemeClr val="hlink"/>
                </a:solidFill>
                <a:hlinkClick r:id="rId5"/>
              </a:rPr>
              <a:t>allenai.org</a:t>
            </a:r>
            <a:endParaRPr/>
          </a:p>
          <a:p>
            <a:pPr indent="0" lvl="0" marL="0" rtl="0" algn="l">
              <a:spcBef>
                <a:spcPts val="1600"/>
              </a:spcBef>
              <a:spcAft>
                <a:spcPts val="0"/>
              </a:spcAft>
              <a:buNone/>
            </a:pPr>
            <a:r>
              <a:rPr lang="en"/>
              <a:t>AllenNLP: </a:t>
            </a:r>
            <a:r>
              <a:rPr lang="en" u="sng">
                <a:solidFill>
                  <a:schemeClr val="hlink"/>
                </a:solidFill>
                <a:hlinkClick r:id="rId6"/>
              </a:rPr>
              <a:t>allennlp.org</a:t>
            </a:r>
            <a:endParaRPr/>
          </a:p>
          <a:p>
            <a:pPr indent="0" lvl="0" marL="0" rtl="0" algn="l">
              <a:spcBef>
                <a:spcPts val="1600"/>
              </a:spcBef>
              <a:spcAft>
                <a:spcPts val="0"/>
              </a:spcAft>
              <a:buNone/>
            </a:pPr>
            <a:r>
              <a:rPr lang="en"/>
              <a:t>Beaker*: </a:t>
            </a:r>
            <a:r>
              <a:rPr lang="en" u="sng">
                <a:solidFill>
                  <a:schemeClr val="hlink"/>
                </a:solidFill>
                <a:hlinkClick r:id="rId7"/>
              </a:rPr>
              <a:t>beaker.org</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will tweet out slides from</a:t>
            </a:r>
            <a:endParaRPr/>
          </a:p>
          <a:p>
            <a:pPr indent="0" lvl="0" marL="0" rtl="0" algn="l">
              <a:spcBef>
                <a:spcPts val="1600"/>
              </a:spcBef>
              <a:spcAft>
                <a:spcPts val="1600"/>
              </a:spcAft>
              <a:buNone/>
            </a:pPr>
            <a:r>
              <a:rPr lang="en"/>
              <a:t>@joelgrus and @ai2_allennlp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Reproducibility Helps With Correctness</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If no one ever runs your code but you, it might be wrong</a:t>
            </a:r>
            <a:endParaRPr/>
          </a:p>
        </p:txBody>
      </p:sp>
      <p:pic>
        <p:nvPicPr>
          <p:cNvPr id="100" name="Google Shape;100;p20"/>
          <p:cNvPicPr preferRelativeResize="0"/>
          <p:nvPr/>
        </p:nvPicPr>
        <p:blipFill rotWithShape="1">
          <a:blip r:embed="rId3">
            <a:alphaModFix/>
          </a:blip>
          <a:srcRect b="27688" l="0" r="0" t="0"/>
          <a:stretch/>
        </p:blipFill>
        <p:spPr>
          <a:xfrm>
            <a:off x="0" y="1964425"/>
            <a:ext cx="9144000" cy="317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4411500" cy="11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Reproducibility Protects Against Bad Actors</a:t>
            </a:r>
            <a:endParaRPr/>
          </a:p>
        </p:txBody>
      </p:sp>
      <p:sp>
        <p:nvSpPr>
          <p:cNvPr id="106" name="Google Shape;106;p21"/>
          <p:cNvSpPr txBox="1"/>
          <p:nvPr>
            <p:ph idx="1" type="body"/>
          </p:nvPr>
        </p:nvSpPr>
        <p:spPr>
          <a:xfrm>
            <a:off x="311700" y="1644725"/>
            <a:ext cx="4065300" cy="292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Certainly </a:t>
            </a:r>
            <a:r>
              <a:rPr i="1" lang="en"/>
              <a:t>you</a:t>
            </a:r>
            <a:r>
              <a:rPr lang="en"/>
              <a:t> would never try to publish fraudulent research, but what about your bitter rival?</a:t>
            </a:r>
            <a:endParaRPr/>
          </a:p>
          <a:p>
            <a:pPr indent="-342900" lvl="0" marL="457200" rtl="0" algn="l">
              <a:spcBef>
                <a:spcPts val="0"/>
              </a:spcBef>
              <a:spcAft>
                <a:spcPts val="0"/>
              </a:spcAft>
              <a:buSzPts val="1800"/>
              <a:buChar char="●"/>
            </a:pPr>
            <a:r>
              <a:rPr lang="en"/>
              <a:t>(Hopefully this is a minor consideration.)</a:t>
            </a:r>
            <a:endParaRPr/>
          </a:p>
        </p:txBody>
      </p:sp>
      <p:pic>
        <p:nvPicPr>
          <p:cNvPr id="107" name="Google Shape;107;p21"/>
          <p:cNvPicPr preferRelativeResize="0"/>
          <p:nvPr/>
        </p:nvPicPr>
        <p:blipFill rotWithShape="1">
          <a:blip r:embed="rId3">
            <a:alphaModFix/>
          </a:blip>
          <a:srcRect b="0" l="14212" r="25074" t="0"/>
          <a:stretch/>
        </p:blipFill>
        <p:spPr>
          <a:xfrm>
            <a:off x="4788425" y="0"/>
            <a:ext cx="4355575"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